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81" r:id="rId6"/>
    <p:sldId id="282" r:id="rId7"/>
    <p:sldId id="260" r:id="rId8"/>
    <p:sldId id="261" r:id="rId9"/>
    <p:sldId id="262" r:id="rId10"/>
    <p:sldId id="285"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83" r:id="rId25"/>
    <p:sldId id="284" r:id="rId26"/>
    <p:sldId id="276" r:id="rId27"/>
    <p:sldId id="277" r:id="rId28"/>
    <p:sldId id="278" r:id="rId29"/>
    <p:sldId id="279" r:id="rId30"/>
    <p:sldId id="280" r:id="rId31"/>
  </p:sldIdLst>
  <p:sldSz cx="9144000" cy="5143500" type="screen16x9"/>
  <p:notesSz cx="6858000" cy="9144000"/>
  <p:embeddedFontLst>
    <p:embeddedFont>
      <p:font typeface="Consolas" panose="020B0609020204030204" pitchFamily="49" charset="0"/>
      <p:regular r:id="rId33"/>
      <p:bold r:id="rId34"/>
      <p:italic r:id="rId35"/>
      <p:boldItalic r:id="rId36"/>
    </p:embeddedFont>
    <p:embeddedFont>
      <p:font typeface="Permanent Marker" panose="020B0604020202020204" charset="0"/>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BD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457" autoAdjust="0"/>
  </p:normalViewPr>
  <p:slideViewPr>
    <p:cSldViewPr snapToGrid="0">
      <p:cViewPr varScale="1">
        <p:scale>
          <a:sx n="84" d="100"/>
          <a:sy n="84" d="100"/>
        </p:scale>
        <p:origin x="1418"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Abstract:</a:t>
            </a:r>
          </a:p>
          <a:p>
            <a:pPr lvl="0" rtl="0">
              <a:spcBef>
                <a:spcPts val="0"/>
              </a:spcBef>
              <a:buNone/>
            </a:pPr>
            <a:endParaRPr/>
          </a:p>
          <a:p>
            <a:pPr lvl="0">
              <a:spcBef>
                <a:spcPts val="0"/>
              </a:spcBef>
              <a:buNone/>
            </a:pPr>
            <a:r>
              <a:rPr lang="en">
                <a:solidFill>
                  <a:srgbClr val="222222"/>
                </a:solidFill>
                <a:highlight>
                  <a:srgbClr val="FFFFFF"/>
                </a:highlight>
              </a:rPr>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The ladies in the video having a meltdown: give them a break. Allow them to catch up with the backlogged chocolates horded in front of them. And, stop sending chocolates down the line for a while if they’re only going to be wasted/dropped! (stop putting calls through)</a:t>
            </a:r>
          </a:p>
          <a:p>
            <a:pPr lvl="0">
              <a:spcBef>
                <a:spcPts val="0"/>
              </a:spcBef>
              <a:buNone/>
            </a:pPr>
            <a:r>
              <a:rPr lang="en-US" dirty="0"/>
              <a:t>*Original Circuit-Breaker* = too many chocolates in a row get dropped.</a:t>
            </a:r>
          </a:p>
          <a:p>
            <a:pPr lvl="0">
              <a:spcBef>
                <a:spcPts val="0"/>
              </a:spcBef>
              <a:buNone/>
            </a:pPr>
            <a:r>
              <a:rPr lang="en-US" dirty="0"/>
              <a:t>*Advanced Circuit-Breaker* = too high proportion of chocolates get dropped.</a:t>
            </a:r>
          </a:p>
          <a:p>
            <a:pPr lvl="0">
              <a:spcBef>
                <a:spcPts val="0"/>
              </a:spcBef>
              <a:buNone/>
            </a:pPr>
            <a:endParaRPr lang="en-US" dirty="0"/>
          </a:p>
          <a:p>
            <a:pPr lvl="0">
              <a:spcBef>
                <a:spcPts val="0"/>
              </a:spcBef>
              <a:buNone/>
            </a:pPr>
            <a:r>
              <a:rPr lang="en-US" dirty="0"/>
              <a:t>Ladies throwing chocolates over their shoulders / into mouths = *dropping requests*</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Underneath is a parallelism throttle to prevent a stream of calls bringing down the whole system. Think of bulkheads on a large ocean liner where, if the hull is damaged and takes on water, then you can close off the other bulkheads to isolate the damage to that one area.</a:t>
            </a:r>
          </a:p>
          <a:p>
            <a:pPr lvl="0" rtl="0">
              <a:spcBef>
                <a:spcPts val="0"/>
              </a:spcBef>
              <a:buNone/>
            </a:pPr>
            <a:endParaRPr lang="en-US" dirty="0"/>
          </a:p>
          <a:p>
            <a:pPr lvl="0" rtl="0">
              <a:spcBef>
                <a:spcPts val="0"/>
              </a:spcBef>
              <a:buNone/>
            </a:pPr>
            <a:r>
              <a:rPr lang="en-US" dirty="0"/>
              <a:t>Another strategy of bulkhead isolation is for implementing horizontal scaling. You can monitor bulkhead capacity, that you can use as a metric to automatically scale out services.</a:t>
            </a:r>
          </a:p>
          <a:p>
            <a:pPr lvl="0" rtl="0">
              <a:spcBef>
                <a:spcPts val="0"/>
              </a:spcBef>
              <a:buNone/>
            </a:pPr>
            <a:endParaRPr lang="en-US" dirty="0"/>
          </a:p>
          <a:p>
            <a:pPr lvl="0" rtl="0">
              <a:spcBef>
                <a:spcPts val="0"/>
              </a:spcBef>
              <a:buNone/>
            </a:pPr>
            <a:r>
              <a:rPr lang="en-US" dirty="0"/>
              <a:t>Another analogy: You know how supermarkets have separate aisles for checking out shopping carts, versus “baskets only” or “12 items or fewer”?  That’s exactly *bulkhead isolation*!  Separate capacity/groups of channels, for different operations. If they didn’t have that (was all mixed), and there were a load of large shopping carts going through, the large carts going through would also prevent the people with only small baskets checking out quickly! That’s what bulkhead isolation lets you avoid. Allocate separate channels (sized by your predicted/measured load).</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a:t>Full async support: accepts and honours cancellation tokens.  Full control of continue-on-captured-context or not.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Story of App vNext.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Uncheck this tickbox if demoing the Samples out of Visual Studio simply by pressing F5 for Debug.  Or ctrl-F5 for start-without-debug.</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2171331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4709545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All these resilience patterns are brilliantly covered in Michael Nygard’s book </a:t>
            </a:r>
            <a:r>
              <a:rPr lang="en" i="1"/>
              <a:t>Release It!</a:t>
            </a:r>
            <a:r>
              <a:rPr lang="en"/>
              <a:t>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Abstract:</a:t>
            </a:r>
          </a:p>
          <a:p>
            <a:pPr lvl="0">
              <a:spcBef>
                <a:spcPts val="0"/>
              </a:spcBef>
              <a:buNone/>
            </a:pPr>
            <a:endParaRPr/>
          </a:p>
          <a:p>
            <a:pPr lvl="0">
              <a:spcBef>
                <a:spcPts val="0"/>
              </a:spcBef>
              <a:buNone/>
            </a:pPr>
            <a:r>
              <a:rPr lang="en"/>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a:p>
            <a:pPr lvl="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Polly was accepted into the .NET Foundation in October, 2016!!</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912867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499"/>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www.pollytalk.org/"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hyperlink" Target="http://www.thepollyproject.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pp-vNext/Polly"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sz="4000">
                <a:solidFill>
                  <a:srgbClr val="FFF2CC"/>
                </a:solidFill>
                <a:latin typeface="Permanent Marker"/>
                <a:ea typeface="Permanent Marker"/>
                <a:cs typeface="Permanent Marker"/>
                <a:sym typeface="Permanent Marker"/>
              </a:rPr>
              <a:t>Bulletproof Transient Error Handling with Polly</a:t>
            </a:r>
          </a:p>
        </p:txBody>
      </p:sp>
      <p:sp>
        <p:nvSpPr>
          <p:cNvPr id="55" name="Shape 55"/>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a:spcBef>
                <a:spcPts val="0"/>
              </a:spcBef>
              <a:buNone/>
            </a:pPr>
            <a:endParaRPr sz="1800">
              <a:latin typeface="Consolas"/>
              <a:ea typeface="Consolas"/>
              <a:cs typeface="Consolas"/>
              <a:sym typeface="Consola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Polly </a:t>
            </a:r>
            <a:r>
              <a:rPr lang="en-US" dirty="0">
                <a:solidFill>
                  <a:srgbClr val="FFF2CC"/>
                </a:solidFill>
                <a:latin typeface="Permanent Marker"/>
                <a:ea typeface="Permanent Marker"/>
                <a:cs typeface="Permanent Marker"/>
                <a:sym typeface="Permanent Marker"/>
              </a:rPr>
              <a:t>is picking up steam</a:t>
            </a:r>
            <a:endParaRPr lang="en" dirty="0">
              <a:solidFill>
                <a:srgbClr val="FFF2CC"/>
              </a:solidFill>
              <a:latin typeface="Permanent Marker"/>
              <a:ea typeface="Permanent Marker"/>
              <a:cs typeface="Permanent Marker"/>
              <a:sym typeface="Permanent Marker"/>
            </a:endParaRPr>
          </a:p>
        </p:txBody>
      </p:sp>
      <p:pic>
        <p:nvPicPr>
          <p:cNvPr id="2" name="Picture 1"/>
          <p:cNvPicPr>
            <a:picLocks noChangeAspect="1"/>
          </p:cNvPicPr>
          <p:nvPr/>
        </p:nvPicPr>
        <p:blipFill>
          <a:blip r:embed="rId3"/>
          <a:stretch>
            <a:fillRect/>
          </a:stretch>
        </p:blipFill>
        <p:spPr>
          <a:xfrm>
            <a:off x="3209581" y="1075855"/>
            <a:ext cx="5561380" cy="3841638"/>
          </a:xfrm>
          <a:prstGeom prst="rect">
            <a:avLst/>
          </a:prstGeom>
        </p:spPr>
      </p:pic>
      <p:sp>
        <p:nvSpPr>
          <p:cNvPr id="90" name="Shape 90"/>
          <p:cNvSpPr txBox="1">
            <a:spLocks noGrp="1"/>
          </p:cNvSpPr>
          <p:nvPr>
            <p:ph type="body" idx="1"/>
          </p:nvPr>
        </p:nvSpPr>
        <p:spPr>
          <a:xfrm>
            <a:off x="514065" y="1152475"/>
            <a:ext cx="2333767" cy="3416400"/>
          </a:xfrm>
          <a:prstGeom prst="rect">
            <a:avLst/>
          </a:prstGeom>
        </p:spPr>
        <p:txBody>
          <a:bodyPr lIns="91425" tIns="91425" rIns="91425" bIns="91425" anchor="t" anchorCtr="0">
            <a:noAutofit/>
          </a:bodyPr>
          <a:lstStyle/>
          <a:p>
            <a:pPr lvl="0">
              <a:spcBef>
                <a:spcPts val="0"/>
              </a:spcBef>
              <a:buNone/>
            </a:pPr>
            <a:r>
              <a:rPr lang="en-US" dirty="0">
                <a:latin typeface="Consolas"/>
                <a:ea typeface="Consolas"/>
                <a:cs typeface="Consolas"/>
                <a:sym typeface="Consolas"/>
              </a:rPr>
              <a:t>Polly main package downloads since May, 2013</a:t>
            </a:r>
          </a:p>
          <a:p>
            <a:pPr lvl="0">
              <a:spcBef>
                <a:spcPts val="0"/>
              </a:spcBef>
              <a:buNone/>
            </a:pPr>
            <a:r>
              <a:rPr lang="en" dirty="0">
                <a:latin typeface="Consolas"/>
                <a:ea typeface="Consolas"/>
                <a:cs typeface="Consolas"/>
                <a:sym typeface="Consolas"/>
              </a:rPr>
              <a:t>Cumulative for all Polly pac</a:t>
            </a:r>
            <a:r>
              <a:rPr lang="en-US" dirty="0" err="1">
                <a:latin typeface="Consolas"/>
                <a:ea typeface="Consolas"/>
                <a:cs typeface="Consolas"/>
                <a:sym typeface="Consolas"/>
              </a:rPr>
              <a:t>kages</a:t>
            </a:r>
            <a:r>
              <a:rPr lang="en-US" dirty="0">
                <a:latin typeface="Consolas"/>
                <a:ea typeface="Consolas"/>
                <a:cs typeface="Consolas"/>
                <a:sym typeface="Consolas"/>
              </a:rPr>
              <a:t> to date: </a:t>
            </a:r>
            <a:r>
              <a:rPr lang="en-US" dirty="0">
                <a:solidFill>
                  <a:schemeClr val="tx1"/>
                </a:solidFill>
                <a:latin typeface="Consolas"/>
                <a:ea typeface="Consolas"/>
                <a:cs typeface="Consolas"/>
                <a:sym typeface="Consolas"/>
              </a:rPr>
              <a:t>&gt;820k</a:t>
            </a:r>
          </a:p>
          <a:p>
            <a:pPr lvl="0"/>
            <a:r>
              <a:rPr lang="en-US" dirty="0">
                <a:solidFill>
                  <a:schemeClr val="tx1"/>
                </a:solidFill>
                <a:latin typeface="Consolas"/>
                <a:ea typeface="Consolas"/>
                <a:cs typeface="Consolas"/>
                <a:sym typeface="Consolas"/>
              </a:rPr>
              <a:t>30 </a:t>
            </a:r>
            <a:r>
              <a:rPr lang="en-US" dirty="0">
                <a:latin typeface="Consolas"/>
                <a:ea typeface="Consolas"/>
                <a:cs typeface="Consolas"/>
                <a:sym typeface="Consolas"/>
              </a:rPr>
              <a:t>releases, </a:t>
            </a:r>
            <a:r>
              <a:rPr lang="en-US" dirty="0">
                <a:solidFill>
                  <a:schemeClr val="tx1"/>
                </a:solidFill>
                <a:latin typeface="Consolas"/>
                <a:ea typeface="Consolas"/>
                <a:cs typeface="Consolas"/>
                <a:sym typeface="Consolas"/>
              </a:rPr>
              <a:t>22</a:t>
            </a:r>
            <a:r>
              <a:rPr lang="en-US" dirty="0">
                <a:latin typeface="Consolas"/>
                <a:ea typeface="Consolas"/>
                <a:cs typeface="Consolas"/>
                <a:sym typeface="Consolas"/>
              </a:rPr>
              <a:t> since </a:t>
            </a:r>
            <a:r>
              <a:rPr lang="en-US" dirty="0" err="1">
                <a:latin typeface="Consolas"/>
                <a:ea typeface="Consolas"/>
                <a:cs typeface="Consolas"/>
                <a:sym typeface="Consolas"/>
              </a:rPr>
              <a:t>AvN</a:t>
            </a:r>
            <a:r>
              <a:rPr lang="en-US" dirty="0">
                <a:latin typeface="Consolas"/>
                <a:ea typeface="Consolas"/>
                <a:cs typeface="Consolas"/>
                <a:sym typeface="Consolas"/>
              </a:rPr>
              <a:t> took over in late 2015</a:t>
            </a:r>
            <a:endParaRPr lang="en-US" dirty="0">
              <a:solidFill>
                <a:schemeClr val="tx1"/>
              </a:solidFill>
              <a:latin typeface="Consolas"/>
              <a:ea typeface="Consolas"/>
              <a:cs typeface="Consolas"/>
              <a:sym typeface="Consolas"/>
            </a:endParaRPr>
          </a:p>
        </p:txBody>
      </p:sp>
    </p:spTree>
    <p:extLst>
      <p:ext uri="{BB962C8B-B14F-4D97-AF65-F5344CB8AC3E}">
        <p14:creationId xmlns:p14="http://schemas.microsoft.com/office/powerpoint/2010/main" val="868222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Step 1: Define Policy</a:t>
            </a:r>
          </a:p>
        </p:txBody>
      </p:sp>
      <p:sp>
        <p:nvSpPr>
          <p:cNvPr id="96" name="Shape 96"/>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400">
              <a:solidFill>
                <a:srgbClr val="22C430"/>
              </a:solidFill>
              <a:latin typeface="Consolas"/>
              <a:ea typeface="Consolas"/>
              <a:cs typeface="Consolas"/>
              <a:sym typeface="Consolas"/>
            </a:endParaRPr>
          </a:p>
          <a:p>
            <a:pPr lvl="0" rtl="0">
              <a:lnSpc>
                <a:spcPct val="100000"/>
              </a:lnSpc>
              <a:spcBef>
                <a:spcPts val="0"/>
              </a:spcBef>
              <a:buNone/>
            </a:pPr>
            <a:r>
              <a:rPr lang="en" sz="2400">
                <a:solidFill>
                  <a:srgbClr val="3BB4FF"/>
                </a:solidFill>
                <a:latin typeface="Consolas"/>
                <a:ea typeface="Consolas"/>
                <a:cs typeface="Consolas"/>
                <a:sym typeface="Consolas"/>
              </a:rPr>
              <a:t>var </a:t>
            </a:r>
            <a:r>
              <a:rPr lang="en" sz="2400">
                <a:solidFill>
                  <a:srgbClr val="FFFFFF"/>
                </a:solidFill>
                <a:latin typeface="Consolas"/>
                <a:ea typeface="Consolas"/>
                <a:cs typeface="Consolas"/>
                <a:sym typeface="Consolas"/>
              </a:rPr>
              <a:t>retryPolicy =</a:t>
            </a:r>
            <a:r>
              <a:rPr lang="en" sz="2400">
                <a:latin typeface="Consolas"/>
                <a:ea typeface="Consolas"/>
                <a:cs typeface="Consolas"/>
                <a:sym typeface="Consolas"/>
              </a:rPr>
              <a:t> </a:t>
            </a:r>
            <a:r>
              <a:rPr lang="en" sz="2400">
                <a:solidFill>
                  <a:srgbClr val="22C430"/>
                </a:solidFill>
                <a:latin typeface="Consolas"/>
                <a:ea typeface="Consolas"/>
                <a:cs typeface="Consolas"/>
                <a:sym typeface="Consolas"/>
              </a:rPr>
              <a:t>Policy</a:t>
            </a:r>
          </a:p>
          <a:p>
            <a:pPr lvl="0" rtl="0">
              <a:lnSpc>
                <a:spcPct val="100000"/>
              </a:lnSpc>
              <a:spcBef>
                <a:spcPts val="0"/>
              </a:spcBef>
              <a:buNone/>
            </a:pPr>
            <a:r>
              <a:rPr lang="en" sz="2400">
                <a:latin typeface="Consolas"/>
                <a:ea typeface="Consolas"/>
                <a:cs typeface="Consolas"/>
                <a:sym typeface="Consolas"/>
              </a:rPr>
              <a:t>    </a:t>
            </a:r>
            <a:r>
              <a:rPr lang="en" sz="2400">
                <a:solidFill>
                  <a:srgbClr val="FFFFFF"/>
                </a:solidFill>
                <a:latin typeface="Consolas"/>
                <a:ea typeface="Consolas"/>
                <a:cs typeface="Consolas"/>
                <a:sym typeface="Consolas"/>
              </a:rPr>
              <a:t>.Handle&lt;</a:t>
            </a:r>
            <a:r>
              <a:rPr lang="en" sz="2400">
                <a:solidFill>
                  <a:srgbClr val="22C430"/>
                </a:solidFill>
                <a:latin typeface="Consolas"/>
                <a:ea typeface="Consolas"/>
                <a:cs typeface="Consolas"/>
                <a:sym typeface="Consolas"/>
              </a:rPr>
              <a:t>EndpointNotFoundException</a:t>
            </a:r>
            <a:r>
              <a:rPr lang="en" sz="2400">
                <a:solidFill>
                  <a:srgbClr val="FFFFFF"/>
                </a:solidFill>
                <a:latin typeface="Consolas"/>
                <a:ea typeface="Consolas"/>
                <a:cs typeface="Consolas"/>
                <a:sym typeface="Consolas"/>
              </a:rPr>
              <a:t>&gt;()</a:t>
            </a:r>
          </a:p>
          <a:p>
            <a:pPr lvl="0">
              <a:lnSpc>
                <a:spcPct val="100000"/>
              </a:lnSpc>
              <a:spcBef>
                <a:spcPts val="0"/>
              </a:spcBef>
              <a:buNone/>
            </a:pPr>
            <a:r>
              <a:rPr lang="en" sz="2400">
                <a:solidFill>
                  <a:srgbClr val="FFFFFF"/>
                </a:solidFill>
                <a:latin typeface="Consolas"/>
                <a:ea typeface="Consolas"/>
                <a:cs typeface="Consolas"/>
                <a:sym typeface="Consolas"/>
              </a:rPr>
              <a:t>    .RetryForeverAsync();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Step 2: Execute with Policy</a:t>
            </a:r>
          </a:p>
        </p:txBody>
      </p:sp>
      <p:sp>
        <p:nvSpPr>
          <p:cNvPr id="102" name="Shape 102"/>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000">
              <a:solidFill>
                <a:srgbClr val="3BB4FF"/>
              </a:solidFill>
              <a:latin typeface="Consolas"/>
              <a:ea typeface="Consolas"/>
              <a:cs typeface="Consolas"/>
              <a:sym typeface="Consolas"/>
            </a:endParaRPr>
          </a:p>
          <a:p>
            <a:pPr lvl="0" rtl="0">
              <a:lnSpc>
                <a:spcPct val="100000"/>
              </a:lnSpc>
              <a:spcBef>
                <a:spcPts val="0"/>
              </a:spcBef>
              <a:buNone/>
            </a:pPr>
            <a:r>
              <a:rPr lang="en" sz="2100">
                <a:solidFill>
                  <a:srgbClr val="3BB4FF"/>
                </a:solidFill>
                <a:latin typeface="Consolas"/>
                <a:ea typeface="Consolas"/>
                <a:cs typeface="Consolas"/>
                <a:sym typeface="Consolas"/>
              </a:rPr>
              <a:t>var </a:t>
            </a:r>
            <a:r>
              <a:rPr lang="en" sz="2100">
                <a:solidFill>
                  <a:srgbClr val="FFFFFF"/>
                </a:solidFill>
                <a:latin typeface="Consolas"/>
                <a:ea typeface="Consolas"/>
                <a:cs typeface="Consolas"/>
                <a:sym typeface="Consolas"/>
              </a:rPr>
              <a:t>response = </a:t>
            </a:r>
          </a:p>
          <a:p>
            <a:pPr lvl="0" rtl="0">
              <a:lnSpc>
                <a:spcPct val="100000"/>
              </a:lnSpc>
              <a:spcBef>
                <a:spcPts val="0"/>
              </a:spcBef>
              <a:buNone/>
            </a:pPr>
            <a:r>
              <a:rPr lang="en" sz="2100">
                <a:solidFill>
                  <a:srgbClr val="3BB4FF"/>
                </a:solidFill>
                <a:latin typeface="Consolas"/>
                <a:ea typeface="Consolas"/>
                <a:cs typeface="Consolas"/>
                <a:sym typeface="Consolas"/>
              </a:rPr>
              <a:t>   await </a:t>
            </a:r>
            <a:r>
              <a:rPr lang="en" sz="2100">
                <a:solidFill>
                  <a:srgbClr val="FFFFFF"/>
                </a:solidFill>
                <a:latin typeface="Consolas"/>
                <a:ea typeface="Consolas"/>
                <a:cs typeface="Consolas"/>
                <a:sym typeface="Consolas"/>
              </a:rPr>
              <a:t>retryPolicy.ExecuteAsync(() =&gt; DoSomething());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Retry Patterns</a:t>
            </a:r>
          </a:p>
        </p:txBody>
      </p:sp>
      <p:sp>
        <p:nvSpPr>
          <p:cNvPr id="108" name="Shape 108"/>
          <p:cNvSpPr txBox="1">
            <a:spLocks noGrp="1"/>
          </p:cNvSpPr>
          <p:nvPr>
            <p:ph type="body" idx="1"/>
          </p:nvPr>
        </p:nvSpPr>
        <p:spPr>
          <a:xfrm>
            <a:off x="922749" y="1152475"/>
            <a:ext cx="7909500" cy="3416400"/>
          </a:xfrm>
          <a:prstGeom prst="rect">
            <a:avLst/>
          </a:prstGeom>
        </p:spPr>
        <p:txBody>
          <a:bodyPr lIns="91425" tIns="91425" rIns="91425" bIns="91425" anchor="t" anchorCtr="0">
            <a:noAutofit/>
          </a:bodyPr>
          <a:lstStyle/>
          <a:p>
            <a:pPr lvl="0" rtl="0">
              <a:spcBef>
                <a:spcPts val="0"/>
              </a:spcBef>
              <a:buNone/>
            </a:pPr>
            <a:r>
              <a:rPr lang="en">
                <a:solidFill>
                  <a:srgbClr val="FFFFFF"/>
                </a:solidFill>
                <a:latin typeface="Consolas"/>
                <a:ea typeface="Consolas"/>
                <a:cs typeface="Consolas"/>
                <a:sym typeface="Consolas"/>
              </a:rPr>
              <a:t>Retry</a:t>
            </a:r>
            <a:r>
              <a:rPr lang="en">
                <a:latin typeface="Consolas"/>
                <a:ea typeface="Consolas"/>
                <a:cs typeface="Consolas"/>
                <a:sym typeface="Consolas"/>
              </a:rPr>
              <a:t> immediately on failure. Specify number of retries.</a:t>
            </a:r>
          </a:p>
          <a:p>
            <a:pPr lvl="0" rtl="0">
              <a:spcBef>
                <a:spcPts val="0"/>
              </a:spcBef>
              <a:buNone/>
            </a:pPr>
            <a:r>
              <a:rPr lang="en">
                <a:solidFill>
                  <a:srgbClr val="FFFFFF"/>
                </a:solidFill>
                <a:latin typeface="Consolas"/>
                <a:ea typeface="Consolas"/>
                <a:cs typeface="Consolas"/>
                <a:sym typeface="Consolas"/>
              </a:rPr>
              <a:t>Wait and Retry</a:t>
            </a:r>
            <a:r>
              <a:rPr lang="en">
                <a:latin typeface="Consolas"/>
                <a:ea typeface="Consolas"/>
                <a:cs typeface="Consolas"/>
                <a:sym typeface="Consolas"/>
              </a:rPr>
              <a:t> Retry with a timeout in between each try. Change the timeout between each retry, eg exponential back-off.</a:t>
            </a:r>
          </a:p>
          <a:p>
            <a:pPr lvl="0">
              <a:spcBef>
                <a:spcPts val="0"/>
              </a:spcBef>
              <a:buNone/>
            </a:pPr>
            <a:r>
              <a:rPr lang="en">
                <a:solidFill>
                  <a:schemeClr val="dk1"/>
                </a:solidFill>
                <a:latin typeface="Consolas"/>
                <a:ea typeface="Consolas"/>
                <a:cs typeface="Consolas"/>
                <a:sym typeface="Consolas"/>
              </a:rPr>
              <a:t>Retry Forever </a:t>
            </a:r>
            <a:r>
              <a:rPr lang="en">
                <a:latin typeface="Consolas"/>
                <a:ea typeface="Consolas"/>
                <a:cs typeface="Consolas"/>
                <a:sym typeface="Consolas"/>
              </a:rPr>
              <a:t>Keep retrying until succeeds.</a:t>
            </a:r>
          </a:p>
          <a:p>
            <a:pPr lvl="0">
              <a:spcBef>
                <a:spcPts val="0"/>
              </a:spcBef>
              <a:buNone/>
            </a:pPr>
            <a:br>
              <a:rPr lang="en">
                <a:latin typeface="Consolas"/>
                <a:ea typeface="Consolas"/>
                <a:cs typeface="Consolas"/>
                <a:sym typeface="Consolas"/>
              </a:rPr>
            </a:br>
            <a:r>
              <a:rPr lang="en">
                <a:latin typeface="Consolas"/>
                <a:ea typeface="Consolas"/>
                <a:cs typeface="Consolas"/>
                <a:sym typeface="Consolas"/>
              </a:rPr>
              <a:t>Retry addresses ... ‘It’s probably a blip.  Give it another go - it might succeed.’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Circuit Breaker</a:t>
            </a:r>
          </a:p>
        </p:txBody>
      </p:sp>
      <p:sp>
        <p:nvSpPr>
          <p:cNvPr id="114" name="Shape 11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Circuit Breaker </a:t>
            </a:r>
            <a:r>
              <a:rPr lang="en">
                <a:latin typeface="Consolas"/>
                <a:ea typeface="Consolas"/>
                <a:cs typeface="Consolas"/>
                <a:sym typeface="Consolas"/>
              </a:rPr>
              <a:t>Breaks the circuit for a configured period if too many errors occur</a:t>
            </a:r>
          </a:p>
          <a:p>
            <a:pPr marL="457200" lvl="0" indent="-228600" rtl="0">
              <a:spcBef>
                <a:spcPts val="0"/>
              </a:spcBef>
              <a:buFont typeface="Consolas"/>
              <a:buChar char="+"/>
            </a:pPr>
            <a:r>
              <a:rPr lang="en">
                <a:latin typeface="Consolas"/>
                <a:ea typeface="Consolas"/>
                <a:cs typeface="Consolas"/>
                <a:sym typeface="Consolas"/>
              </a:rPr>
              <a:t>Blocks calls while circuit is broken.</a:t>
            </a:r>
          </a:p>
          <a:p>
            <a:pPr marL="457200" lvl="0" indent="-228600" rtl="0">
              <a:spcBef>
                <a:spcPts val="0"/>
              </a:spcBef>
              <a:buFont typeface="Consolas"/>
              <a:buChar char="+"/>
            </a:pPr>
            <a:r>
              <a:rPr lang="en">
                <a:latin typeface="Consolas"/>
                <a:ea typeface="Consolas"/>
                <a:cs typeface="Consolas"/>
                <a:sym typeface="Consolas"/>
              </a:rPr>
              <a:t>Protects downstream system - chance to recover.</a:t>
            </a:r>
          </a:p>
          <a:p>
            <a:pPr marL="457200" lvl="0" indent="-228600">
              <a:spcBef>
                <a:spcPts val="0"/>
              </a:spcBef>
              <a:buFont typeface="Consolas"/>
              <a:buChar char="+"/>
            </a:pPr>
            <a:r>
              <a:rPr lang="en">
                <a:latin typeface="Consolas"/>
                <a:ea typeface="Consolas"/>
                <a:cs typeface="Consolas"/>
                <a:sym typeface="Consolas"/>
              </a:rPr>
              <a:t>Fail fast to the caller. </a:t>
            </a:r>
          </a:p>
          <a:p>
            <a:pPr lvl="0">
              <a:spcBef>
                <a:spcPts val="0"/>
              </a:spcBef>
              <a:buNone/>
            </a:pPr>
            <a:br>
              <a:rPr lang="en">
                <a:latin typeface="Consolas"/>
                <a:ea typeface="Consolas"/>
                <a:cs typeface="Consolas"/>
                <a:sym typeface="Consolas"/>
              </a:rPr>
            </a:br>
            <a:r>
              <a:rPr lang="en">
                <a:latin typeface="Consolas"/>
                <a:ea typeface="Consolas"/>
                <a:cs typeface="Consolas"/>
                <a:sym typeface="Consolas"/>
              </a:rPr>
              <a:t>Circuit Breaker addresses … ‘Whoa, that system is struggling / down.  Give it a break.  And don’t hang around waiting for an answer that’s unlikely, right now!’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Timeout</a:t>
            </a:r>
          </a:p>
        </p:txBody>
      </p:sp>
      <p:sp>
        <p:nvSpPr>
          <p:cNvPr id="120" name="Shape 120"/>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Timeout </a:t>
            </a:r>
            <a:r>
              <a:rPr lang="en">
                <a:latin typeface="Consolas"/>
                <a:ea typeface="Consolas"/>
                <a:cs typeface="Consolas"/>
                <a:sym typeface="Consolas"/>
              </a:rPr>
              <a:t>Stop waiting once you think an answer will not come</a:t>
            </a:r>
          </a:p>
          <a:p>
            <a:pPr lvl="0">
              <a:spcBef>
                <a:spcPts val="0"/>
              </a:spcBef>
              <a:buNone/>
            </a:pPr>
            <a:endParaRPr>
              <a:latin typeface="Consolas"/>
              <a:ea typeface="Consolas"/>
              <a:cs typeface="Consolas"/>
              <a:sym typeface="Consolas"/>
            </a:endParaRPr>
          </a:p>
          <a:p>
            <a:pPr lvl="0" rtl="0">
              <a:spcBef>
                <a:spcPts val="0"/>
              </a:spcBef>
              <a:buNone/>
            </a:pPr>
            <a:r>
              <a:rPr lang="en">
                <a:solidFill>
                  <a:schemeClr val="dk1"/>
                </a:solidFill>
                <a:latin typeface="Consolas"/>
                <a:ea typeface="Consolas"/>
                <a:cs typeface="Consolas"/>
                <a:sym typeface="Consolas"/>
              </a:rPr>
              <a:t>Optimistic mode</a:t>
            </a:r>
            <a:r>
              <a:rPr lang="en">
                <a:latin typeface="Consolas"/>
                <a:ea typeface="Consolas"/>
                <a:cs typeface="Consolas"/>
                <a:sym typeface="Consolas"/>
              </a:rPr>
              <a:t> Co-operative timeout via </a:t>
            </a:r>
            <a:r>
              <a:rPr lang="en">
                <a:solidFill>
                  <a:srgbClr val="22C430"/>
                </a:solidFill>
                <a:latin typeface="Consolas"/>
                <a:ea typeface="Consolas"/>
                <a:cs typeface="Consolas"/>
                <a:sym typeface="Consolas"/>
              </a:rPr>
              <a:t>CancellationToken</a:t>
            </a:r>
          </a:p>
          <a:p>
            <a:pPr lvl="0" rtl="0">
              <a:spcBef>
                <a:spcPts val="0"/>
              </a:spcBef>
              <a:buNone/>
            </a:pPr>
            <a:r>
              <a:rPr lang="en">
                <a:solidFill>
                  <a:schemeClr val="dk1"/>
                </a:solidFill>
                <a:latin typeface="Consolas"/>
                <a:ea typeface="Consolas"/>
                <a:cs typeface="Consolas"/>
                <a:sym typeface="Consolas"/>
              </a:rPr>
              <a:t>Pessimistic mode</a:t>
            </a:r>
            <a:r>
              <a:rPr lang="en">
                <a:latin typeface="Consolas"/>
                <a:ea typeface="Consolas"/>
                <a:cs typeface="Consolas"/>
                <a:sym typeface="Consolas"/>
              </a:rPr>
              <a:t> Enforces timeout (returns to caller) even when governed delegate doesn’t support timeouts/cancellation. </a:t>
            </a:r>
            <a:br>
              <a:rPr lang="en">
                <a:latin typeface="Consolas"/>
                <a:ea typeface="Consolas"/>
                <a:cs typeface="Consolas"/>
                <a:sym typeface="Consolas"/>
              </a:rPr>
            </a:br>
            <a:br>
              <a:rPr lang="en">
                <a:latin typeface="Consolas"/>
                <a:ea typeface="Consolas"/>
                <a:cs typeface="Consolas"/>
                <a:sym typeface="Consolas"/>
              </a:rPr>
            </a:br>
            <a:br>
              <a:rPr lang="en">
                <a:latin typeface="Consolas"/>
                <a:ea typeface="Consolas"/>
                <a:cs typeface="Consolas"/>
                <a:sym typeface="Consolas"/>
              </a:rPr>
            </a:br>
            <a:r>
              <a:rPr lang="en">
                <a:latin typeface="Consolas"/>
                <a:ea typeface="Consolas"/>
                <a:cs typeface="Consolas"/>
                <a:sym typeface="Consolas"/>
              </a:rPr>
              <a:t>Timeout ensures … calls can ‘walk away’ from a faulting downstream system, release blocked threads/connections etc.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Bulkhead Isolation</a:t>
            </a:r>
          </a:p>
        </p:txBody>
      </p:sp>
      <p:sp>
        <p:nvSpPr>
          <p:cNvPr id="126" name="Shape 126"/>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Bulkhead </a:t>
            </a:r>
            <a:r>
              <a:rPr lang="en">
                <a:latin typeface="Consolas"/>
                <a:ea typeface="Consolas"/>
                <a:cs typeface="Consolas"/>
                <a:sym typeface="Consolas"/>
              </a:rPr>
              <a:t>Prevents one operation from consuming more than its fair share of resources.</a:t>
            </a:r>
          </a:p>
          <a:p>
            <a:pPr marL="457200" lvl="0" indent="-228600" rtl="0">
              <a:spcBef>
                <a:spcPts val="0"/>
              </a:spcBef>
              <a:buFont typeface="Consolas"/>
              <a:buChar char="+"/>
            </a:pPr>
            <a:r>
              <a:rPr lang="en">
                <a:latin typeface="Consolas"/>
                <a:ea typeface="Consolas"/>
                <a:cs typeface="Consolas"/>
                <a:sym typeface="Consolas"/>
              </a:rPr>
              <a:t>Imagine one stream of calls starts faulting slowly... </a:t>
            </a:r>
          </a:p>
          <a:p>
            <a:pPr marL="457200" lvl="0" indent="-228600">
              <a:spcBef>
                <a:spcPts val="0"/>
              </a:spcBef>
              <a:buFont typeface="Consolas"/>
              <a:buChar char="+"/>
            </a:pPr>
            <a:r>
              <a:rPr lang="en">
                <a:latin typeface="Consolas"/>
                <a:ea typeface="Consolas"/>
                <a:cs typeface="Consolas"/>
                <a:sym typeface="Consolas"/>
              </a:rPr>
              <a:t>All threads in a caller could end up waiting on that system … until it starves the caller doing anything else.</a:t>
            </a:r>
          </a:p>
          <a:p>
            <a:pPr lvl="0">
              <a:spcBef>
                <a:spcPts val="0"/>
              </a:spcBef>
              <a:buNone/>
            </a:pPr>
            <a:r>
              <a:rPr lang="en">
                <a:latin typeface="Consolas"/>
                <a:ea typeface="Consolas"/>
                <a:cs typeface="Consolas"/>
                <a:sym typeface="Consolas"/>
              </a:rPr>
              <a:t>Bulkhead prevents this, by limiting the resources (threads) used by separate call streams.</a:t>
            </a:r>
          </a:p>
          <a:p>
            <a:pPr lvl="0" rtl="0">
              <a:spcBef>
                <a:spcPts val="0"/>
              </a:spcBef>
              <a:buNone/>
            </a:pPr>
            <a:r>
              <a:rPr lang="en">
                <a:latin typeface="Consolas"/>
                <a:ea typeface="Consolas"/>
                <a:cs typeface="Consolas"/>
                <a:sym typeface="Consolas"/>
              </a:rPr>
              <a:t>Bulkhead … ‘One fault shouldn’t sink the whole ship!’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Read-through Cache (forthcoming)</a:t>
            </a:r>
          </a:p>
        </p:txBody>
      </p:sp>
      <p:sp>
        <p:nvSpPr>
          <p:cNvPr id="132" name="Shape 132"/>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Cache </a:t>
            </a:r>
            <a:r>
              <a:rPr lang="en" dirty="0">
                <a:latin typeface="Consolas"/>
                <a:ea typeface="Consolas"/>
                <a:cs typeface="Consolas"/>
                <a:sym typeface="Consolas"/>
              </a:rPr>
              <a:t>A certain proportion of calls will be duplicates.  Serve from cache if you can - reduce latency and save calls.</a:t>
            </a:r>
          </a:p>
          <a:p>
            <a:pPr marL="457200" lvl="0" indent="-228600" rtl="0">
              <a:spcBef>
                <a:spcPts val="0"/>
              </a:spcBef>
              <a:buFont typeface="Consolas"/>
              <a:buChar char="+"/>
            </a:pPr>
            <a:r>
              <a:rPr lang="en" dirty="0">
                <a:latin typeface="Consolas"/>
                <a:ea typeface="Consolas"/>
                <a:cs typeface="Consolas"/>
                <a:sym typeface="Consolas"/>
              </a:rPr>
              <a:t>Pluggable interface - use any cache provider you like.</a:t>
            </a:r>
          </a:p>
          <a:p>
            <a:pPr marL="457200" lvl="0" indent="-228600" rtl="0">
              <a:spcBef>
                <a:spcPts val="0"/>
              </a:spcBef>
              <a:buFont typeface="Consolas"/>
              <a:buChar char="+"/>
            </a:pPr>
            <a:r>
              <a:rPr lang="en" dirty="0">
                <a:latin typeface="Consolas"/>
                <a:ea typeface="Consolas"/>
                <a:cs typeface="Consolas"/>
                <a:sym typeface="Consolas"/>
              </a:rPr>
              <a:t>Supplied providers for Redis, Azure, Amazon Cache, etc.</a:t>
            </a:r>
          </a:p>
          <a:p>
            <a:pPr lvl="0" rtl="0">
              <a:spcBef>
                <a:spcPts val="0"/>
              </a:spcBef>
              <a:buNone/>
            </a:pPr>
            <a:endParaRPr dirty="0">
              <a:latin typeface="Consolas"/>
              <a:ea typeface="Consolas"/>
              <a:cs typeface="Consolas"/>
              <a:sym typeface="Consolas"/>
            </a:endParaRPr>
          </a:p>
          <a:p>
            <a:pPr lvl="0" rtl="0">
              <a:spcBef>
                <a:spcPts val="0"/>
              </a:spcBef>
              <a:buNone/>
            </a:pPr>
            <a:r>
              <a:rPr lang="en" dirty="0">
                <a:latin typeface="Consolas"/>
                <a:ea typeface="Consolas"/>
                <a:cs typeface="Consolas"/>
                <a:sym typeface="Consolas"/>
              </a:rPr>
              <a:t>Cache addresses … ‘You’ve asked that one before!’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Fallback</a:t>
            </a:r>
          </a:p>
        </p:txBody>
      </p:sp>
      <p:sp>
        <p:nvSpPr>
          <p:cNvPr id="138" name="Shape 138"/>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rtl="0">
              <a:spcBef>
                <a:spcPts val="0"/>
              </a:spcBef>
              <a:buNone/>
            </a:pPr>
            <a:r>
              <a:rPr lang="en">
                <a:solidFill>
                  <a:schemeClr val="dk1"/>
                </a:solidFill>
                <a:latin typeface="Consolas"/>
                <a:ea typeface="Consolas"/>
                <a:cs typeface="Consolas"/>
                <a:sym typeface="Consolas"/>
              </a:rPr>
              <a:t>Fallback </a:t>
            </a:r>
            <a:r>
              <a:rPr lang="en">
                <a:latin typeface="Consolas"/>
                <a:ea typeface="Consolas"/>
                <a:cs typeface="Consolas"/>
                <a:sym typeface="Consolas"/>
              </a:rPr>
              <a:t>Specifies a substitute value to provide (or action to run) when an operation still fails.</a:t>
            </a:r>
          </a:p>
          <a:p>
            <a:pPr lvl="0" rtl="0">
              <a:spcBef>
                <a:spcPts val="0"/>
              </a:spcBef>
              <a:buNone/>
            </a:pPr>
            <a:br>
              <a:rPr lang="en">
                <a:latin typeface="Consolas"/>
                <a:ea typeface="Consolas"/>
                <a:cs typeface="Consolas"/>
                <a:sym typeface="Consolas"/>
              </a:rPr>
            </a:br>
            <a:endParaRPr lang="en">
              <a:latin typeface="Consolas"/>
              <a:ea typeface="Consolas"/>
              <a:cs typeface="Consolas"/>
              <a:sym typeface="Consolas"/>
            </a:endParaRPr>
          </a:p>
          <a:p>
            <a:pPr lvl="0" rtl="0">
              <a:spcBef>
                <a:spcPts val="0"/>
              </a:spcBef>
              <a:buNone/>
            </a:pPr>
            <a:r>
              <a:rPr lang="en">
                <a:latin typeface="Consolas"/>
                <a:ea typeface="Consolas"/>
                <a:cs typeface="Consolas"/>
                <a:sym typeface="Consolas"/>
              </a:rPr>
              <a:t>Fallback addresses … ‘Failures will occur … prepare how you will respond when that happens’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Wrap</a:t>
            </a:r>
          </a:p>
        </p:txBody>
      </p:sp>
      <p:sp>
        <p:nvSpPr>
          <p:cNvPr id="144" name="Shape 14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PolicyWrap </a:t>
            </a:r>
            <a:r>
              <a:rPr lang="en">
                <a:latin typeface="Consolas"/>
                <a:ea typeface="Consolas"/>
                <a:cs typeface="Consolas"/>
                <a:sym typeface="Consolas"/>
              </a:rPr>
              <a:t>Combine any of the previous strategies into one concise policy.</a:t>
            </a:r>
          </a:p>
          <a:p>
            <a:pPr lvl="0">
              <a:spcBef>
                <a:spcPts val="0"/>
              </a:spcBef>
              <a:buNone/>
            </a:pPr>
            <a:endParaRPr>
              <a:latin typeface="Consolas"/>
              <a:ea typeface="Consolas"/>
              <a:cs typeface="Consolas"/>
              <a:sym typeface="Consolas"/>
            </a:endParaRPr>
          </a:p>
          <a:p>
            <a:pPr lvl="0" rtl="0">
              <a:lnSpc>
                <a:spcPct val="100000"/>
              </a:lnSpc>
              <a:spcBef>
                <a:spcPts val="0"/>
              </a:spcBef>
              <a:buNone/>
            </a:pPr>
            <a:r>
              <a:rPr lang="en">
                <a:solidFill>
                  <a:srgbClr val="3BB4FF"/>
                </a:solidFill>
                <a:latin typeface="Consolas"/>
                <a:ea typeface="Consolas"/>
                <a:cs typeface="Consolas"/>
                <a:sym typeface="Consolas"/>
              </a:rPr>
              <a:t>PolicyWrap </a:t>
            </a:r>
            <a:r>
              <a:rPr lang="en">
                <a:solidFill>
                  <a:schemeClr val="dk1"/>
                </a:solidFill>
                <a:latin typeface="Consolas"/>
                <a:ea typeface="Consolas"/>
                <a:cs typeface="Consolas"/>
                <a:sym typeface="Consolas"/>
              </a:rPr>
              <a:t>myResilience =</a:t>
            </a:r>
            <a:r>
              <a:rPr lang="en">
                <a:latin typeface="Consolas"/>
                <a:ea typeface="Consolas"/>
                <a:cs typeface="Consolas"/>
                <a:sym typeface="Consolas"/>
              </a:rPr>
              <a:t> </a:t>
            </a:r>
          </a:p>
          <a:p>
            <a:pPr lvl="0" indent="457200">
              <a:lnSpc>
                <a:spcPct val="100000"/>
              </a:lnSpc>
              <a:spcBef>
                <a:spcPts val="0"/>
              </a:spcBef>
              <a:buNone/>
            </a:pPr>
            <a:r>
              <a:rPr lang="en">
                <a:solidFill>
                  <a:srgbClr val="22C430"/>
                </a:solidFill>
                <a:latin typeface="Consolas"/>
                <a:ea typeface="Consolas"/>
                <a:cs typeface="Consolas"/>
                <a:sym typeface="Consolas"/>
              </a:rPr>
              <a:t>Policy.Wrap</a:t>
            </a:r>
            <a:r>
              <a:rPr lang="en">
                <a:solidFill>
                  <a:srgbClr val="FFFFFF"/>
                </a:solidFill>
                <a:latin typeface="Consolas"/>
                <a:ea typeface="Consolas"/>
                <a:cs typeface="Consolas"/>
                <a:sym typeface="Consolas"/>
              </a:rPr>
              <a:t>(fallback, </a:t>
            </a:r>
            <a:r>
              <a:rPr lang="en">
                <a:solidFill>
                  <a:schemeClr val="dk1"/>
                </a:solidFill>
                <a:latin typeface="Consolas"/>
                <a:ea typeface="Consolas"/>
                <a:cs typeface="Consolas"/>
                <a:sym typeface="Consolas"/>
              </a:rPr>
              <a:t>retry, breaker, timeout</a:t>
            </a:r>
            <a:r>
              <a:rPr lang="en">
                <a:solidFill>
                  <a:srgbClr val="FFFFFF"/>
                </a:solidFill>
                <a:latin typeface="Consolas"/>
                <a:ea typeface="Consolas"/>
                <a:cs typeface="Consolas"/>
                <a:sym typeface="Consolas"/>
              </a:rPr>
              <a:t>);</a:t>
            </a:r>
          </a:p>
          <a:p>
            <a:pPr lvl="0" rtl="0">
              <a:lnSpc>
                <a:spcPct val="100000"/>
              </a:lnSpc>
              <a:spcBef>
                <a:spcPts val="0"/>
              </a:spcBef>
              <a:buNone/>
            </a:pPr>
            <a:endParaRPr>
              <a:solidFill>
                <a:schemeClr val="dk1"/>
              </a:solidFill>
              <a:latin typeface="Consolas"/>
              <a:ea typeface="Consolas"/>
              <a:cs typeface="Consolas"/>
              <a:sym typeface="Consolas"/>
            </a:endParaRPr>
          </a:p>
          <a:p>
            <a:pPr lvl="0">
              <a:lnSpc>
                <a:spcPct val="100000"/>
              </a:lnSpc>
              <a:spcBef>
                <a:spcPts val="0"/>
              </a:spcBef>
              <a:buNone/>
            </a:pPr>
            <a:r>
              <a:rPr lang="en">
                <a:solidFill>
                  <a:schemeClr val="dk1"/>
                </a:solidFill>
                <a:latin typeface="Consolas"/>
                <a:ea typeface="Consolas"/>
                <a:cs typeface="Consolas"/>
                <a:sym typeface="Consolas"/>
              </a:rPr>
              <a:t>myResilience.Execute(() =&gt; DoSomething());</a:t>
            </a:r>
          </a:p>
          <a:p>
            <a:pPr lvl="0">
              <a:spcBef>
                <a:spcPts val="0"/>
              </a:spcBef>
              <a:buNone/>
            </a:pPr>
            <a:endParaRPr>
              <a:solidFill>
                <a:schemeClr val="dk1"/>
              </a:solidFill>
              <a:latin typeface="Consolas"/>
              <a:ea typeface="Consolas"/>
              <a:cs typeface="Consolas"/>
              <a:sym typeface="Consolas"/>
            </a:endParaRPr>
          </a:p>
          <a:p>
            <a:pPr lvl="0" rtl="0">
              <a:spcBef>
                <a:spcPts val="0"/>
              </a:spcBef>
              <a:buNone/>
            </a:pP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155875" y="-659824"/>
            <a:ext cx="9732825" cy="665252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Basics</a:t>
            </a:r>
          </a:p>
          <a:p>
            <a:pPr lvl="0">
              <a:spcBef>
                <a:spcPts val="0"/>
              </a:spcBef>
              <a:buNone/>
            </a:pPr>
            <a:endParaRPr/>
          </a:p>
        </p:txBody>
      </p:sp>
      <p:sp>
        <p:nvSpPr>
          <p:cNvPr id="150" name="Shape 150"/>
          <p:cNvSpPr txBox="1">
            <a:spLocks noGrp="1"/>
          </p:cNvSpPr>
          <p:nvPr>
            <p:ph type="body" idx="1"/>
          </p:nvPr>
        </p:nvSpPr>
        <p:spPr>
          <a:xfrm>
            <a:off x="1059449" y="1152475"/>
            <a:ext cx="7773000" cy="3416400"/>
          </a:xfrm>
          <a:prstGeom prst="rect">
            <a:avLst/>
          </a:prstGeom>
        </p:spPr>
        <p:txBody>
          <a:bodyPr lIns="91425" tIns="91425" rIns="91425" bIns="91425" anchor="t" anchorCtr="0">
            <a:noAutofit/>
          </a:bodyPr>
          <a:lstStyle/>
          <a:p>
            <a:pPr lvl="0" rtl="0">
              <a:spcBef>
                <a:spcPts val="0"/>
              </a:spcBef>
              <a:buNone/>
            </a:pPr>
            <a:r>
              <a:rPr lang="en">
                <a:latin typeface="Consolas"/>
                <a:ea typeface="Consolas"/>
                <a:cs typeface="Consolas"/>
                <a:sym typeface="Consolas"/>
              </a:rPr>
              <a:t>Define how transient exceptions should be handled</a:t>
            </a:r>
          </a:p>
          <a:p>
            <a:pPr lvl="0">
              <a:spcBef>
                <a:spcPts val="0"/>
              </a:spcBef>
              <a:buNone/>
            </a:pPr>
            <a:r>
              <a:rPr lang="en">
                <a:latin typeface="Consolas"/>
                <a:ea typeface="Consolas"/>
                <a:cs typeface="Consolas"/>
                <a:sym typeface="Consolas"/>
              </a:rPr>
              <a:t>Fluent and concise</a:t>
            </a:r>
          </a:p>
          <a:p>
            <a:pPr lvl="0">
              <a:spcBef>
                <a:spcPts val="0"/>
              </a:spcBef>
              <a:buNone/>
            </a:pPr>
            <a:r>
              <a:rPr lang="en">
                <a:latin typeface="Consolas"/>
                <a:ea typeface="Consolas"/>
                <a:cs typeface="Consolas"/>
                <a:sym typeface="Consolas"/>
              </a:rPr>
              <a:t>Thread-safe</a:t>
            </a:r>
          </a:p>
          <a:p>
            <a:pPr lvl="0" rtl="0">
              <a:spcBef>
                <a:spcPts val="0"/>
              </a:spcBef>
              <a:buNone/>
            </a:pPr>
            <a:r>
              <a:rPr lang="en">
                <a:latin typeface="Consolas"/>
                <a:ea typeface="Consolas"/>
                <a:cs typeface="Consolas"/>
                <a:sym typeface="Consolas"/>
              </a:rPr>
              <a:t>Reusable across call sites</a:t>
            </a:r>
          </a:p>
          <a:p>
            <a:pPr lvl="0">
              <a:spcBef>
                <a:spcPts val="0"/>
              </a:spcBef>
              <a:buNone/>
            </a:pPr>
            <a:r>
              <a:rPr lang="en">
                <a:latin typeface="Consolas"/>
                <a:ea typeface="Consolas"/>
                <a:cs typeface="Consolas"/>
                <a:sym typeface="Consolas"/>
              </a:rPr>
              <a:t>Sync and async</a:t>
            </a:r>
          </a:p>
          <a:p>
            <a:pPr lvl="0">
              <a:spcBef>
                <a:spcPts val="0"/>
              </a:spcBef>
              <a:buNone/>
            </a:pPr>
            <a:r>
              <a:rPr lang="en">
                <a:latin typeface="Consolas"/>
                <a:ea typeface="Consolas"/>
                <a:cs typeface="Consolas"/>
                <a:sym typeface="Consolas"/>
              </a:rPr>
              <a:t>Chain policies together</a:t>
            </a:r>
          </a:p>
          <a:p>
            <a:pPr lvl="0">
              <a:spcBef>
                <a:spcPts val="0"/>
              </a:spcBef>
              <a:buNone/>
            </a:pPr>
            <a:r>
              <a:rPr lang="en">
                <a:latin typeface="Consolas"/>
                <a:ea typeface="Consolas"/>
                <a:cs typeface="Consolas"/>
                <a:sym typeface="Consolas"/>
              </a:rPr>
              <a:t>Apply to any </a:t>
            </a:r>
            <a:r>
              <a:rPr lang="en">
                <a:solidFill>
                  <a:schemeClr val="dk1"/>
                </a:solidFill>
                <a:latin typeface="Consolas"/>
                <a:ea typeface="Consolas"/>
                <a:cs typeface="Consolas"/>
                <a:sym typeface="Consolas"/>
              </a:rPr>
              <a:t>Action</a:t>
            </a:r>
            <a:r>
              <a:rPr lang="en">
                <a:latin typeface="Consolas"/>
                <a:ea typeface="Consolas"/>
                <a:cs typeface="Consolas"/>
                <a:sym typeface="Consolas"/>
              </a:rPr>
              <a:t> or </a:t>
            </a:r>
            <a:r>
              <a:rPr lang="en">
                <a:solidFill>
                  <a:schemeClr val="dk1"/>
                </a:solidFill>
                <a:latin typeface="Consolas"/>
                <a:ea typeface="Consolas"/>
                <a:cs typeface="Consolas"/>
                <a:sym typeface="Consolas"/>
              </a:rPr>
              <a:t>Func </a:t>
            </a:r>
            <a:r>
              <a:rPr lang="en">
                <a:latin typeface="Consolas"/>
                <a:ea typeface="Consolas"/>
                <a:cs typeface="Consolas"/>
                <a:sym typeface="Consolas"/>
              </a:rPr>
              <a:t>(service calls, data stores, web requests, mobile connectivity)</a:t>
            </a:r>
          </a:p>
          <a:p>
            <a:pPr lvl="0">
              <a:spcBef>
                <a:spcPts val="0"/>
              </a:spcBef>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Demos</a:t>
            </a:r>
          </a:p>
        </p:txBody>
      </p:sp>
      <p:sp>
        <p:nvSpPr>
          <p:cNvPr id="156" name="Shape 156"/>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rtl="0">
              <a:spcBef>
                <a:spcPts val="0"/>
              </a:spcBef>
              <a:buNone/>
            </a:pPr>
            <a:r>
              <a:rPr lang="en" sz="2400" u="sng">
                <a:solidFill>
                  <a:schemeClr val="accent5"/>
                </a:solidFill>
                <a:latin typeface="Consolas"/>
                <a:ea typeface="Consolas"/>
                <a:cs typeface="Consolas"/>
                <a:sym typeface="Consolas"/>
              </a:rPr>
              <a:t>https://github.com/App-vNext/Polly-Samples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0"/>
        <p:cNvGrpSpPr/>
        <p:nvPr/>
      </p:nvGrpSpPr>
      <p:grpSpPr>
        <a:xfrm>
          <a:off x="0" y="0"/>
          <a:ext cx="0" cy="0"/>
          <a:chOff x="0" y="0"/>
          <a:chExt cx="0" cy="0"/>
        </a:xfrm>
      </p:grpSpPr>
      <p:pic>
        <p:nvPicPr>
          <p:cNvPr id="161" name="Shape 161"/>
          <p:cNvPicPr preferRelativeResize="0"/>
          <p:nvPr/>
        </p:nvPicPr>
        <p:blipFill>
          <a:blip r:embed="rId3">
            <a:alphaModFix/>
          </a:blip>
          <a:stretch>
            <a:fillRect/>
          </a:stretch>
        </p:blipFill>
        <p:spPr>
          <a:xfrm>
            <a:off x="187051" y="0"/>
            <a:ext cx="8769897"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a:latin typeface="Consolas"/>
                <a:ea typeface="Consolas"/>
                <a:cs typeface="Consolas"/>
                <a:sym typeface="Consolas"/>
              </a:rPr>
              <a:t>Handle multiple exception types in one policy; filter exceptions handled: </a:t>
            </a:r>
          </a:p>
          <a:p>
            <a:pPr lvl="0" rtl="0">
              <a:spcBef>
                <a:spcPts val="0"/>
              </a:spcBef>
              <a:buNone/>
            </a:pPr>
            <a:r>
              <a:rPr lang="en">
                <a:solidFill>
                  <a:srgbClr val="3BB4FF"/>
                </a:solidFill>
                <a:latin typeface="Consolas"/>
                <a:ea typeface="Consolas"/>
                <a:cs typeface="Consolas"/>
                <a:sym typeface="Consolas"/>
              </a:rPr>
              <a:t>var </a:t>
            </a:r>
            <a:r>
              <a:rPr lang="en">
                <a:solidFill>
                  <a:schemeClr val="dk1"/>
                </a:solidFill>
                <a:latin typeface="Consolas"/>
                <a:ea typeface="Consolas"/>
                <a:cs typeface="Consolas"/>
                <a:sym typeface="Consolas"/>
              </a:rPr>
              <a:t>policy = </a:t>
            </a:r>
            <a:r>
              <a:rPr lang="en">
                <a:solidFill>
                  <a:srgbClr val="22C430"/>
                </a:solidFill>
                <a:latin typeface="Consolas"/>
                <a:ea typeface="Consolas"/>
                <a:cs typeface="Consolas"/>
                <a:sym typeface="Consolas"/>
              </a:rPr>
              <a:t>Policy</a:t>
            </a:r>
            <a:r>
              <a:rPr lang="en">
                <a:solidFill>
                  <a:schemeClr val="dk1"/>
                </a:solidFill>
                <a:latin typeface="Consolas"/>
                <a:ea typeface="Consolas"/>
                <a:cs typeface="Consolas"/>
                <a:sym typeface="Consolas"/>
              </a:rPr>
              <a:t>.Handle&lt;</a:t>
            </a:r>
            <a:r>
              <a:rPr lang="en">
                <a:solidFill>
                  <a:srgbClr val="22C430"/>
                </a:solidFill>
                <a:latin typeface="Consolas"/>
                <a:ea typeface="Consolas"/>
                <a:cs typeface="Consolas"/>
                <a:sym typeface="Consolas"/>
              </a:rPr>
              <a:t>SqlException</a:t>
            </a:r>
            <a:r>
              <a:rPr lang="en">
                <a:solidFill>
                  <a:schemeClr val="dk1"/>
                </a:solidFill>
                <a:latin typeface="Consolas"/>
                <a:ea typeface="Consolas"/>
                <a:cs typeface="Consolas"/>
                <a:sym typeface="Consolas"/>
              </a:rPr>
              <a:t>&gt;(ex =&gt; </a:t>
            </a:r>
            <a:r>
              <a:rPr lang="en">
                <a:solidFill>
                  <a:srgbClr val="22C430"/>
                </a:solidFill>
                <a:latin typeface="Consolas"/>
                <a:ea typeface="Consolas"/>
                <a:cs typeface="Consolas"/>
                <a:sym typeface="Consolas"/>
              </a:rPr>
              <a:t>ex.Number == 1205</a:t>
            </a:r>
            <a:r>
              <a:rPr lang="en">
                <a:solidFill>
                  <a:schemeClr val="dk1"/>
                </a:solidFill>
                <a:latin typeface="Consolas"/>
                <a:ea typeface="Consolas"/>
                <a:cs typeface="Consolas"/>
                <a:sym typeface="Consolas"/>
              </a:rPr>
              <a:t>)</a:t>
            </a:r>
          </a:p>
          <a:p>
            <a:pPr lvl="0" rtl="0">
              <a:spcBef>
                <a:spcPts val="0"/>
              </a:spcBef>
              <a:buNone/>
            </a:pPr>
            <a:r>
              <a:rPr lang="en">
                <a:solidFill>
                  <a:schemeClr val="dk1"/>
                </a:solidFill>
                <a:latin typeface="Consolas"/>
                <a:ea typeface="Consolas"/>
                <a:cs typeface="Consolas"/>
                <a:sym typeface="Consolas"/>
              </a:rPr>
              <a:t>	.Or&lt;</a:t>
            </a:r>
            <a:r>
              <a:rPr lang="en">
                <a:solidFill>
                  <a:srgbClr val="22C430"/>
                </a:solidFill>
                <a:latin typeface="Consolas"/>
                <a:ea typeface="Consolas"/>
                <a:cs typeface="Consolas"/>
                <a:sym typeface="Consolas"/>
              </a:rPr>
              <a:t>TimeoutException</a:t>
            </a:r>
            <a:r>
              <a:rPr lang="en">
                <a:solidFill>
                  <a:schemeClr val="dk1"/>
                </a:solidFill>
                <a:latin typeface="Consolas"/>
                <a:ea typeface="Consolas"/>
                <a:cs typeface="Consolas"/>
                <a:sym typeface="Consolas"/>
              </a:rPr>
              <a:t>&gt;();</a:t>
            </a:r>
          </a:p>
          <a:p>
            <a:pPr lvl="0">
              <a:spcBef>
                <a:spcPts val="0"/>
              </a:spcBef>
              <a:buNone/>
            </a:pPr>
            <a:endParaRPr/>
          </a:p>
          <a:p>
            <a:pPr lvl="0">
              <a:spcBef>
                <a:spcPts val="0"/>
              </a:spcBef>
              <a:buNone/>
            </a:pPr>
            <a:r>
              <a:rPr lang="en">
                <a:latin typeface="Consolas"/>
                <a:ea typeface="Consolas"/>
                <a:cs typeface="Consolas"/>
                <a:sym typeface="Consolas"/>
              </a:rPr>
              <a:t>Register delegates (onRetry, onBreak etc) to capture policy events, eg for logging.</a:t>
            </a:r>
          </a:p>
          <a:p>
            <a:pPr lvl="0">
              <a:spcBef>
                <a:spcPts val="0"/>
              </a:spcBef>
              <a:buNone/>
            </a:pPr>
            <a:endParaRPr/>
          </a:p>
          <a:p>
            <a:pPr lvl="0">
              <a:spcBef>
                <a:spcPts val="0"/>
              </a:spcBef>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latin typeface="Consolas"/>
                <a:ea typeface="Consolas"/>
                <a:cs typeface="Consolas"/>
                <a:sym typeface="Consolas"/>
              </a:rPr>
              <a:t>Handle </a:t>
            </a:r>
            <a:r>
              <a:rPr lang="en-US" dirty="0">
                <a:latin typeface="Consolas"/>
                <a:ea typeface="Consolas"/>
                <a:cs typeface="Consolas"/>
                <a:sym typeface="Consolas"/>
              </a:rPr>
              <a:t>both exceptions and return values within the same policy</a:t>
            </a:r>
            <a:r>
              <a:rPr lang="en" dirty="0">
                <a:latin typeface="Consolas"/>
                <a:ea typeface="Consolas"/>
                <a:cs typeface="Consolas"/>
                <a:sym typeface="Consolas"/>
              </a:rPr>
              <a:t>: </a:t>
            </a:r>
          </a:p>
          <a:p>
            <a:pPr lvl="0"/>
            <a:r>
              <a:rPr lang="en-US" dirty="0" err="1">
                <a:solidFill>
                  <a:srgbClr val="3BB4FF"/>
                </a:solidFill>
                <a:latin typeface="Consolas"/>
                <a:ea typeface="Consolas"/>
                <a:cs typeface="Consolas"/>
                <a:sym typeface="Consolas"/>
              </a:rPr>
              <a:t>int</a:t>
            </a:r>
            <a:r>
              <a:rPr lang="en-US" dirty="0">
                <a:solidFill>
                  <a:srgbClr val="3BB4FF"/>
                </a:solidFill>
                <a:latin typeface="Consolas"/>
                <a:ea typeface="Consolas"/>
                <a:cs typeface="Consolas"/>
                <a:sym typeface="Consolas"/>
              </a:rPr>
              <a:t>[] </a:t>
            </a:r>
            <a:r>
              <a:rPr lang="en-US" dirty="0" err="1">
                <a:solidFill>
                  <a:schemeClr val="tx1"/>
                </a:solidFill>
                <a:latin typeface="Consolas"/>
                <a:ea typeface="Consolas"/>
                <a:cs typeface="Consolas"/>
                <a:sym typeface="Consolas"/>
              </a:rPr>
              <a:t>httpStatusCodesWorthRetrying</a:t>
            </a:r>
            <a:r>
              <a:rPr lang="en-US" dirty="0">
                <a:solidFill>
                  <a:schemeClr val="tx1"/>
                </a:solidFill>
                <a:latin typeface="Consolas"/>
                <a:ea typeface="Consolas"/>
                <a:cs typeface="Consolas"/>
                <a:sym typeface="Consolas"/>
              </a:rPr>
              <a:t> =</a:t>
            </a:r>
            <a:r>
              <a:rPr lang="en-US" dirty="0">
                <a:solidFill>
                  <a:srgbClr val="3BB4FF"/>
                </a:solidFill>
                <a:latin typeface="Consolas"/>
                <a:ea typeface="Consolas"/>
                <a:cs typeface="Consolas"/>
                <a:sym typeface="Consolas"/>
              </a:rPr>
              <a:t> </a:t>
            </a:r>
            <a:r>
              <a:rPr lang="en-US" dirty="0">
                <a:solidFill>
                  <a:schemeClr val="tx1"/>
                </a:solidFill>
                <a:latin typeface="Consolas"/>
                <a:ea typeface="Consolas"/>
                <a:cs typeface="Consolas"/>
                <a:sym typeface="Consolas"/>
              </a:rPr>
              <a:t>{</a:t>
            </a:r>
            <a:r>
              <a:rPr lang="en-US" dirty="0">
                <a:solidFill>
                  <a:srgbClr val="22BD2F"/>
                </a:solidFill>
                <a:latin typeface="Consolas"/>
                <a:ea typeface="Consolas"/>
                <a:cs typeface="Consolas"/>
                <a:sym typeface="Consolas"/>
              </a:rPr>
              <a:t>408, 500, 502, 503, 504</a:t>
            </a:r>
            <a:r>
              <a:rPr lang="en-US" dirty="0">
                <a:solidFill>
                  <a:schemeClr val="tx1"/>
                </a:solidFill>
                <a:latin typeface="Consolas"/>
                <a:ea typeface="Consolas"/>
                <a:cs typeface="Consolas"/>
                <a:sym typeface="Consolas"/>
              </a:rPr>
              <a:t>};</a:t>
            </a:r>
            <a:endParaRPr lang="en" dirty="0">
              <a:solidFill>
                <a:schemeClr val="tx1"/>
              </a:solidFill>
              <a:latin typeface="Consolas"/>
              <a:ea typeface="Consolas"/>
              <a:cs typeface="Consolas"/>
              <a:sym typeface="Consolas"/>
            </a:endParaRPr>
          </a:p>
          <a:p>
            <a:pPr lvl="0"/>
            <a:r>
              <a:rPr lang="en-US" dirty="0" err="1">
                <a:solidFill>
                  <a:srgbClr val="3BB4FF"/>
                </a:solidFill>
                <a:latin typeface="Consolas"/>
                <a:ea typeface="Consolas"/>
                <a:cs typeface="Consolas"/>
                <a:sym typeface="Consolas"/>
              </a:rPr>
              <a:t>HttpResponseMessage</a:t>
            </a:r>
            <a:r>
              <a:rPr lang="en" dirty="0">
                <a:solidFill>
                  <a:srgbClr val="3BB4FF"/>
                </a:solidFill>
                <a:latin typeface="Consolas"/>
                <a:ea typeface="Consolas"/>
                <a:cs typeface="Consolas"/>
                <a:sym typeface="Consolas"/>
              </a:rPr>
              <a:t> </a:t>
            </a:r>
            <a:r>
              <a:rPr lang="en-US" dirty="0">
                <a:solidFill>
                  <a:schemeClr val="dk1"/>
                </a:solidFill>
                <a:latin typeface="Consolas"/>
                <a:ea typeface="Consolas"/>
                <a:cs typeface="Consolas"/>
                <a:sym typeface="Consolas"/>
              </a:rPr>
              <a:t>result</a:t>
            </a:r>
            <a:r>
              <a:rPr lang="en" dirty="0">
                <a:solidFill>
                  <a:schemeClr val="dk1"/>
                </a:solidFill>
                <a:latin typeface="Consolas"/>
                <a:ea typeface="Consolas"/>
                <a:cs typeface="Consolas"/>
                <a:sym typeface="Consolas"/>
              </a:rPr>
              <a:t> = </a:t>
            </a:r>
            <a:r>
              <a:rPr lang="en" dirty="0">
                <a:solidFill>
                  <a:srgbClr val="22C430"/>
                </a:solidFill>
                <a:latin typeface="Consolas"/>
                <a:ea typeface="Consolas"/>
                <a:cs typeface="Consolas"/>
                <a:sym typeface="Consolas"/>
              </a:rPr>
              <a:t>Policy</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HttpResponseException</a:t>
            </a:r>
            <a:r>
              <a:rPr lang="en" dirty="0">
                <a:solidFill>
                  <a:schemeClr val="dk1"/>
                </a:solidFill>
                <a:latin typeface="Consolas"/>
                <a:ea typeface="Consolas"/>
                <a:cs typeface="Consolas"/>
                <a:sym typeface="Consolas"/>
              </a:rPr>
              <a:t>&gt;()</a:t>
            </a:r>
          </a:p>
          <a:p>
            <a:pPr lvl="0"/>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Result</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 dirty="0">
                <a:solidFill>
                  <a:schemeClr val="dk1"/>
                </a:solidFill>
                <a:latin typeface="Consolas"/>
                <a:ea typeface="Consolas"/>
                <a:cs typeface="Consolas"/>
                <a:sym typeface="Consolas"/>
              </a:rPr>
              <a:t>&gt;(</a:t>
            </a:r>
            <a:r>
              <a:rPr lang="pt-BR" dirty="0">
                <a:solidFill>
                  <a:srgbClr val="22BD2F"/>
                </a:solidFill>
                <a:latin typeface="Consolas"/>
                <a:ea typeface="Consolas"/>
                <a:cs typeface="Consolas"/>
                <a:sym typeface="Consolas"/>
              </a:rPr>
              <a:t>r</a:t>
            </a:r>
            <a:r>
              <a:rPr lang="pt-BR" dirty="0">
                <a:solidFill>
                  <a:schemeClr val="dk1"/>
                </a:solidFill>
                <a:latin typeface="Consolas"/>
                <a:ea typeface="Consolas"/>
                <a:cs typeface="Consolas"/>
                <a:sym typeface="Consolas"/>
              </a:rPr>
              <a:t> =&gt; httpStatusCodesWorthRetrying.Contains(</a:t>
            </a:r>
            <a:r>
              <a:rPr lang="pt-BR" dirty="0">
                <a:solidFill>
                  <a:srgbClr val="22BD2F"/>
                </a:solidFill>
                <a:latin typeface="Consolas"/>
                <a:ea typeface="Consolas"/>
                <a:cs typeface="Consolas"/>
                <a:sym typeface="Consolas"/>
              </a:rPr>
              <a:t>r.StatusCode</a:t>
            </a:r>
            <a:r>
              <a:rPr lang="pt-BR" dirty="0">
                <a:solidFill>
                  <a:schemeClr val="dk1"/>
                </a:solidFill>
                <a:latin typeface="Consolas"/>
                <a:ea typeface="Consolas"/>
                <a:cs typeface="Consolas"/>
                <a:sym typeface="Consolas"/>
              </a:rPr>
              <a:t>)</a:t>
            </a:r>
            <a:r>
              <a:rPr lang="en" dirty="0">
                <a:solidFill>
                  <a:schemeClr val="dk1"/>
                </a:solidFill>
                <a:latin typeface="Consolas"/>
                <a:ea typeface="Consolas"/>
                <a:cs typeface="Consolas"/>
                <a:sym typeface="Consolas"/>
              </a:rPr>
              <a:t>);</a:t>
            </a:r>
            <a:endParaRPr dirty="0"/>
          </a:p>
          <a:p>
            <a:pPr lvl="0">
              <a:spcBef>
                <a:spcPts val="0"/>
              </a:spcBef>
              <a:buNone/>
            </a:pPr>
            <a:endParaRPr dirty="0"/>
          </a:p>
        </p:txBody>
      </p:sp>
    </p:spTree>
    <p:extLst>
      <p:ext uri="{BB962C8B-B14F-4D97-AF65-F5344CB8AC3E}">
        <p14:creationId xmlns:p14="http://schemas.microsoft.com/office/powerpoint/2010/main" val="626708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US" dirty="0">
                <a:latin typeface="Consolas"/>
                <a:ea typeface="Consolas"/>
                <a:cs typeface="Consolas"/>
                <a:sym typeface="Consolas"/>
              </a:rPr>
              <a:t>Define a policy which will simply cause delegates passed for execution to be executed 'as is'.</a:t>
            </a:r>
          </a:p>
          <a:p>
            <a:pPr lvl="0"/>
            <a:r>
              <a:rPr lang="en-US" dirty="0">
                <a:latin typeface="Consolas"/>
                <a:ea typeface="Consolas"/>
                <a:cs typeface="Consolas"/>
                <a:sym typeface="Consolas"/>
              </a:rPr>
              <a:t>This is useful for stubbing-out Polly in unit tests, or in application situations where your code architecture might expect a policy, but you simply want to pass the execution through without policy intervention.</a:t>
            </a:r>
            <a:r>
              <a:rPr lang="en" dirty="0">
                <a:latin typeface="Consolas"/>
                <a:ea typeface="Consolas"/>
                <a:cs typeface="Consolas"/>
                <a:sym typeface="Consolas"/>
              </a:rPr>
              <a:t>: </a:t>
            </a:r>
          </a:p>
          <a:p>
            <a:pPr lvl="0"/>
            <a:r>
              <a:rPr lang="en-US" dirty="0" err="1">
                <a:solidFill>
                  <a:srgbClr val="3BB4FF"/>
                </a:solidFill>
                <a:latin typeface="Consolas"/>
                <a:ea typeface="Consolas"/>
                <a:cs typeface="Consolas"/>
                <a:sym typeface="Consolas"/>
              </a:rPr>
              <a:t>NoOpPolicy</a:t>
            </a:r>
            <a:r>
              <a:rPr lang="en" dirty="0">
                <a:solidFill>
                  <a:srgbClr val="3BB4FF"/>
                </a:solidFill>
                <a:latin typeface="Consolas"/>
                <a:ea typeface="Consolas"/>
                <a:cs typeface="Consolas"/>
                <a:sym typeface="Consolas"/>
              </a:rPr>
              <a:t> </a:t>
            </a:r>
            <a:r>
              <a:rPr lang="en-US" dirty="0" err="1">
                <a:solidFill>
                  <a:schemeClr val="dk1"/>
                </a:solidFill>
                <a:latin typeface="Consolas"/>
                <a:ea typeface="Consolas"/>
                <a:cs typeface="Consolas"/>
                <a:sym typeface="Consolas"/>
              </a:rPr>
              <a:t>noOp</a:t>
            </a:r>
            <a:r>
              <a:rPr lang="en" dirty="0">
                <a:solidFill>
                  <a:schemeClr val="dk1"/>
                </a:solidFill>
                <a:latin typeface="Consolas"/>
                <a:ea typeface="Consolas"/>
                <a:cs typeface="Consolas"/>
                <a:sym typeface="Consolas"/>
              </a:rPr>
              <a:t> = </a:t>
            </a:r>
            <a:r>
              <a:rPr lang="en" dirty="0">
                <a:solidFill>
                  <a:srgbClr val="22C430"/>
                </a:solidFill>
                <a:latin typeface="Consolas"/>
                <a:ea typeface="Consolas"/>
                <a:cs typeface="Consolas"/>
                <a:sym typeface="Consolas"/>
              </a:rPr>
              <a:t>Policy</a:t>
            </a:r>
            <a:r>
              <a:rPr lang="en" dirty="0">
                <a:solidFill>
                  <a:schemeClr val="dk1"/>
                </a:solidFill>
                <a:latin typeface="Consolas"/>
                <a:ea typeface="Consolas"/>
                <a:cs typeface="Consolas"/>
                <a:sym typeface="Consolas"/>
              </a:rPr>
              <a:t>.</a:t>
            </a:r>
            <a:r>
              <a:rPr lang="en-US" dirty="0" err="1">
                <a:solidFill>
                  <a:schemeClr val="dk1"/>
                </a:solidFill>
                <a:latin typeface="Consolas"/>
                <a:ea typeface="Consolas"/>
                <a:cs typeface="Consolas"/>
                <a:sym typeface="Consolas"/>
              </a:rPr>
              <a:t>NoOp</a:t>
            </a:r>
            <a:r>
              <a:rPr lang="en" dirty="0">
                <a:solidFill>
                  <a:schemeClr val="dk1"/>
                </a:solidFill>
                <a:latin typeface="Consolas"/>
                <a:ea typeface="Consolas"/>
                <a:cs typeface="Consolas"/>
                <a:sym typeface="Consolas"/>
              </a:rPr>
              <a:t>()</a:t>
            </a:r>
          </a:p>
        </p:txBody>
      </p:sp>
    </p:spTree>
    <p:extLst>
      <p:ext uri="{BB962C8B-B14F-4D97-AF65-F5344CB8AC3E}">
        <p14:creationId xmlns:p14="http://schemas.microsoft.com/office/powerpoint/2010/main" val="4203207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Future roadmap?</a:t>
            </a:r>
          </a:p>
        </p:txBody>
      </p:sp>
      <p:sp>
        <p:nvSpPr>
          <p:cNvPr id="173" name="Shape 173"/>
          <p:cNvSpPr txBox="1">
            <a:spLocks noGrp="1"/>
          </p:cNvSpPr>
          <p:nvPr>
            <p:ph type="body" idx="1"/>
          </p:nvPr>
        </p:nvSpPr>
        <p:spPr>
          <a:xfrm>
            <a:off x="1161975" y="1152475"/>
            <a:ext cx="76704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Cache </a:t>
            </a:r>
            <a:r>
              <a:rPr lang="en">
                <a:latin typeface="Consolas"/>
                <a:ea typeface="Consolas"/>
                <a:cs typeface="Consolas"/>
                <a:sym typeface="Consolas"/>
              </a:rPr>
              <a:t>policy</a:t>
            </a:r>
          </a:p>
          <a:p>
            <a:pPr lvl="0">
              <a:spcBef>
                <a:spcPts val="0"/>
              </a:spcBef>
              <a:buNone/>
            </a:pPr>
            <a:r>
              <a:rPr lang="en">
                <a:solidFill>
                  <a:schemeClr val="dk1"/>
                </a:solidFill>
                <a:latin typeface="Consolas"/>
                <a:ea typeface="Consolas"/>
                <a:cs typeface="Consolas"/>
                <a:sym typeface="Consolas"/>
              </a:rPr>
              <a:t>Configure from config </a:t>
            </a:r>
          </a:p>
          <a:p>
            <a:pPr lvl="0" rtl="0">
              <a:spcBef>
                <a:spcPts val="0"/>
              </a:spcBef>
              <a:buNone/>
            </a:pPr>
            <a:r>
              <a:rPr lang="en">
                <a:solidFill>
                  <a:schemeClr val="dk1"/>
                </a:solidFill>
                <a:latin typeface="Consolas"/>
                <a:ea typeface="Consolas"/>
                <a:cs typeface="Consolas"/>
                <a:sym typeface="Consolas"/>
              </a:rPr>
              <a:t>Dynamic reconfiguration </a:t>
            </a:r>
            <a:r>
              <a:rPr lang="en">
                <a:latin typeface="Consolas"/>
                <a:ea typeface="Consolas"/>
                <a:cs typeface="Consolas"/>
                <a:sym typeface="Consolas"/>
              </a:rPr>
              <a:t> Tweak timeouts, circuit-breaker sensitivity etc in production</a:t>
            </a:r>
          </a:p>
          <a:p>
            <a:pPr lvl="0" rtl="0">
              <a:spcBef>
                <a:spcPts val="0"/>
              </a:spcBef>
              <a:buNone/>
            </a:pPr>
            <a:r>
              <a:rPr lang="en">
                <a:solidFill>
                  <a:schemeClr val="dk1"/>
                </a:solidFill>
                <a:latin typeface="Consolas"/>
                <a:ea typeface="Consolas"/>
                <a:cs typeface="Consolas"/>
                <a:sym typeface="Consolas"/>
              </a:rPr>
              <a:t>Telemetry </a:t>
            </a:r>
            <a:r>
              <a:rPr lang="en">
                <a:latin typeface="Consolas"/>
                <a:ea typeface="Consolas"/>
                <a:cs typeface="Consolas"/>
                <a:sym typeface="Consolas"/>
              </a:rPr>
              <a:t> Emit eg circuit health, latency to dashboards, for real-time monitoring</a:t>
            </a:r>
          </a:p>
          <a:p>
            <a:pPr lvl="0">
              <a:spcBef>
                <a:spcPts val="0"/>
              </a:spcBef>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App vNext Polly team</a:t>
            </a:r>
          </a:p>
        </p:txBody>
      </p:sp>
      <p:sp>
        <p:nvSpPr>
          <p:cNvPr id="179" name="Shape 179"/>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Carl Franklin</a:t>
            </a:r>
            <a:r>
              <a:rPr lang="en">
                <a:latin typeface="Consolas"/>
                <a:ea typeface="Consolas"/>
                <a:cs typeface="Consolas"/>
                <a:sym typeface="Consolas"/>
              </a:rPr>
              <a:t> .NET Rocks, Music to Code By</a:t>
            </a:r>
          </a:p>
          <a:p>
            <a:pPr lvl="0">
              <a:spcBef>
                <a:spcPts val="0"/>
              </a:spcBef>
              <a:buNone/>
            </a:pPr>
            <a:r>
              <a:rPr lang="en">
                <a:solidFill>
                  <a:schemeClr val="dk1"/>
                </a:solidFill>
                <a:latin typeface="Consolas"/>
                <a:ea typeface="Consolas"/>
                <a:cs typeface="Consolas"/>
                <a:sym typeface="Consolas"/>
              </a:rPr>
              <a:t>Joel Hulen</a:t>
            </a:r>
            <a:r>
              <a:rPr lang="en">
                <a:latin typeface="Consolas"/>
                <a:ea typeface="Consolas"/>
                <a:cs typeface="Consolas"/>
                <a:sym typeface="Consolas"/>
              </a:rPr>
              <a:t> Enterprise software and cloud architect</a:t>
            </a:r>
          </a:p>
          <a:p>
            <a:pPr lvl="0">
              <a:spcBef>
                <a:spcPts val="0"/>
              </a:spcBef>
              <a:buNone/>
            </a:pPr>
            <a:r>
              <a:rPr lang="en">
                <a:solidFill>
                  <a:schemeClr val="dk1"/>
                </a:solidFill>
                <a:latin typeface="Consolas"/>
                <a:ea typeface="Consolas"/>
                <a:cs typeface="Consolas"/>
                <a:sym typeface="Consolas"/>
              </a:rPr>
              <a:t>Dylan Reisenberger</a:t>
            </a:r>
            <a:r>
              <a:rPr lang="en">
                <a:latin typeface="Consolas"/>
                <a:ea typeface="Consolas"/>
                <a:cs typeface="Consolas"/>
                <a:sym typeface="Consolas"/>
              </a:rPr>
              <a:t> .NET coder and enterprise architect, special interest in microservices, messaging, resilience.</a:t>
            </a:r>
          </a:p>
          <a:p>
            <a:pPr lvl="0">
              <a:spcBef>
                <a:spcPts val="0"/>
              </a:spcBef>
              <a:buNone/>
            </a:pPr>
            <a:r>
              <a:rPr lang="en">
                <a:latin typeface="Consolas"/>
                <a:ea typeface="Consolas"/>
                <a:cs typeface="Consolas"/>
                <a:sym typeface="Consolas"/>
              </a:rPr>
              <a:t>… and all you folks who want to make open-source contributions …</a:t>
            </a:r>
          </a:p>
          <a:p>
            <a:pPr lvl="0" algn="l">
              <a:spcBef>
                <a:spcPts val="0"/>
              </a:spcBef>
              <a:buNone/>
            </a:pPr>
            <a:r>
              <a:rPr lang="en" sz="2400" u="sng">
                <a:solidFill>
                  <a:schemeClr val="accent5"/>
                </a:solidFill>
                <a:latin typeface="Consolas"/>
                <a:ea typeface="Consolas"/>
                <a:cs typeface="Consolas"/>
                <a:sym typeface="Consolas"/>
              </a:rPr>
              <a:t>https://github.com/App-vNext/Polly/</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Wiki</a:t>
            </a:r>
          </a:p>
        </p:txBody>
      </p:sp>
      <p:sp>
        <p:nvSpPr>
          <p:cNvPr id="185" name="Shape 185"/>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a:latin typeface="Consolas"/>
                <a:ea typeface="Consolas"/>
                <a:cs typeface="Consolas"/>
                <a:sym typeface="Consolas"/>
              </a:rPr>
              <a:t>Extended documentation</a:t>
            </a:r>
          </a:p>
          <a:p>
            <a:pPr lvl="0">
              <a:spcBef>
                <a:spcPts val="0"/>
              </a:spcBef>
              <a:buNone/>
            </a:pPr>
            <a:r>
              <a:rPr lang="en" sz="2400">
                <a:latin typeface="Consolas"/>
                <a:ea typeface="Consolas"/>
                <a:cs typeface="Consolas"/>
                <a:sym typeface="Consolas"/>
              </a:rPr>
              <a:t>Configuration recommendations</a:t>
            </a:r>
          </a:p>
          <a:p>
            <a:pPr lvl="0">
              <a:spcBef>
                <a:spcPts val="0"/>
              </a:spcBef>
              <a:buNone/>
            </a:pPr>
            <a:r>
              <a:rPr lang="en" sz="2400">
                <a:latin typeface="Consolas"/>
                <a:ea typeface="Consolas"/>
                <a:cs typeface="Consolas"/>
                <a:sym typeface="Consolas"/>
              </a:rPr>
              <a:t>Patterns</a:t>
            </a:r>
          </a:p>
          <a:p>
            <a:pPr lvl="0">
              <a:spcBef>
                <a:spcPts val="0"/>
              </a:spcBef>
              <a:buNone/>
            </a:pPr>
            <a:r>
              <a:rPr lang="en" sz="2400">
                <a:latin typeface="Consolas"/>
                <a:ea typeface="Consolas"/>
                <a:cs typeface="Consolas"/>
                <a:sym typeface="Consolas"/>
              </a:rPr>
              <a:t>Future Roadmap</a:t>
            </a:r>
          </a:p>
          <a:p>
            <a:pPr lvl="0">
              <a:spcBef>
                <a:spcPts val="0"/>
              </a:spcBef>
              <a:buNone/>
            </a:pPr>
            <a:r>
              <a:rPr lang="en" sz="2400" u="sng">
                <a:solidFill>
                  <a:schemeClr val="accent5"/>
                </a:solidFill>
              </a:rPr>
              <a:t>https://github.com/App-vNext/Polly/wiki</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Slack channel and Blog</a:t>
            </a:r>
          </a:p>
        </p:txBody>
      </p:sp>
      <p:sp>
        <p:nvSpPr>
          <p:cNvPr id="191" name="Shape 191"/>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u="sng">
                <a:solidFill>
                  <a:schemeClr val="accent5"/>
                </a:solidFill>
                <a:hlinkClick r:id="rId3"/>
              </a:rPr>
              <a:t>http://www.pollytalk.org/</a:t>
            </a:r>
            <a:r>
              <a:rPr lang="en" sz="2400">
                <a:latin typeface="Consolas"/>
                <a:ea typeface="Consolas"/>
                <a:cs typeface="Consolas"/>
                <a:sym typeface="Consolas"/>
              </a:rPr>
              <a:t> (slack)</a:t>
            </a:r>
          </a:p>
          <a:p>
            <a:pPr marL="0" lvl="0" indent="0" rtl="0">
              <a:spcBef>
                <a:spcPts val="0"/>
              </a:spcBef>
              <a:buNone/>
            </a:pPr>
            <a:r>
              <a:rPr lang="en" sz="2400">
                <a:latin typeface="Consolas"/>
                <a:ea typeface="Consolas"/>
                <a:cs typeface="Consolas"/>
                <a:sym typeface="Consolas"/>
              </a:rPr>
              <a:t>Ask questions</a:t>
            </a:r>
          </a:p>
          <a:p>
            <a:pPr marL="0" lvl="0" indent="0" rtl="0">
              <a:spcBef>
                <a:spcPts val="0"/>
              </a:spcBef>
              <a:buNone/>
            </a:pPr>
            <a:r>
              <a:rPr lang="en" sz="2400">
                <a:latin typeface="Consolas"/>
                <a:ea typeface="Consolas"/>
                <a:cs typeface="Consolas"/>
                <a:sym typeface="Consolas"/>
              </a:rPr>
              <a:t>Discuss the roadmap</a:t>
            </a:r>
          </a:p>
          <a:p>
            <a:pPr lvl="0">
              <a:spcBef>
                <a:spcPts val="0"/>
              </a:spcBef>
              <a:buNone/>
            </a:pPr>
            <a:br>
              <a:rPr lang="en" sz="2400">
                <a:latin typeface="Consolas"/>
                <a:ea typeface="Consolas"/>
                <a:cs typeface="Consolas"/>
                <a:sym typeface="Consolas"/>
              </a:rPr>
            </a:br>
            <a:r>
              <a:rPr lang="en" sz="2400" u="sng">
                <a:solidFill>
                  <a:schemeClr val="hlink"/>
                </a:solidFill>
                <a:hlinkClick r:id="rId4"/>
              </a:rPr>
              <a:t>http://www.thepollyproject.org/</a:t>
            </a:r>
            <a:r>
              <a:rPr lang="en" sz="2400">
                <a:latin typeface="Consolas"/>
                <a:ea typeface="Consolas"/>
                <a:cs typeface="Consolas"/>
                <a:sym typeface="Consolas"/>
              </a:rPr>
              <a:t> (blog)</a:t>
            </a:r>
          </a:p>
          <a:p>
            <a:pPr marL="0" lvl="0" indent="0" rtl="0">
              <a:spcBef>
                <a:spcPts val="0"/>
              </a:spcBef>
              <a:buNone/>
            </a:pPr>
            <a:r>
              <a:rPr lang="en" sz="2400">
                <a:latin typeface="Consolas"/>
                <a:ea typeface="Consolas"/>
                <a:cs typeface="Consolas"/>
                <a:sym typeface="Consolas"/>
              </a:rPr>
              <a:t>Project updates, the inside track</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0" y="2143"/>
            <a:ext cx="9144001" cy="513921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en" sz="6000">
                <a:solidFill>
                  <a:srgbClr val="FFF2CC"/>
                </a:solidFill>
                <a:latin typeface="Permanent Marker"/>
                <a:ea typeface="Permanent Marker"/>
                <a:cs typeface="Permanent Marker"/>
                <a:sym typeface="Permanent Marker"/>
              </a:rPr>
              <a:t>THANK YOU!</a:t>
            </a:r>
          </a:p>
        </p:txBody>
      </p:sp>
      <p:sp>
        <p:nvSpPr>
          <p:cNvPr id="197" name="Shape 197"/>
          <p:cNvSpPr txBox="1">
            <a:spLocks noGrp="1"/>
          </p:cNvSpPr>
          <p:nvPr>
            <p:ph type="subTitle" idx="1"/>
          </p:nvPr>
        </p:nvSpPr>
        <p:spPr>
          <a:xfrm>
            <a:off x="510450" y="3182321"/>
            <a:ext cx="8123100" cy="1441799"/>
          </a:xfrm>
          <a:prstGeom prst="rect">
            <a:avLst/>
          </a:prstGeom>
        </p:spPr>
        <p:txBody>
          <a:bodyPr lIns="91425" tIns="91425" rIns="91425" bIns="91425" anchor="t" anchorCtr="0">
            <a:noAutofit/>
          </a:bodyPr>
          <a:lstStyle/>
          <a:p>
            <a:pPr lvl="0" rtl="0">
              <a:spcBef>
                <a:spcPts val="0"/>
              </a:spcBef>
              <a:buNone/>
            </a:pPr>
            <a:endParaRPr sz="3000">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Transient Errors</a:t>
            </a:r>
          </a:p>
          <a:p>
            <a:pPr lvl="0">
              <a:spcBef>
                <a:spcPts val="0"/>
              </a:spcBef>
              <a:buNone/>
            </a:pPr>
            <a:endParaRPr dirty="0"/>
          </a:p>
        </p:txBody>
      </p:sp>
      <p:sp>
        <p:nvSpPr>
          <p:cNvPr id="71" name="Shape 71"/>
          <p:cNvSpPr txBox="1">
            <a:spLocks noGrp="1"/>
          </p:cNvSpPr>
          <p:nvPr>
            <p:ph type="body" idx="1"/>
          </p:nvPr>
        </p:nvSpPr>
        <p:spPr>
          <a:xfrm>
            <a:off x="878275" y="1187450"/>
            <a:ext cx="7077900" cy="3058200"/>
          </a:xfrm>
          <a:prstGeom prst="rect">
            <a:avLst/>
          </a:prstGeom>
        </p:spPr>
        <p:txBody>
          <a:bodyPr lIns="91425" tIns="91425" rIns="91425" bIns="91425" anchor="t" anchorCtr="0">
            <a:noAutofit/>
          </a:bodyPr>
          <a:lstStyle/>
          <a:p>
            <a:pPr lvl="0" rtl="0">
              <a:spcBef>
                <a:spcPts val="0"/>
              </a:spcBef>
              <a:buNone/>
            </a:pPr>
            <a:r>
              <a:rPr lang="en">
                <a:latin typeface="Consolas"/>
                <a:ea typeface="Consolas"/>
                <a:cs typeface="Consolas"/>
                <a:sym typeface="Consolas"/>
              </a:rPr>
              <a:t>Network outages</a:t>
            </a:r>
          </a:p>
          <a:p>
            <a:pPr lvl="0" rtl="0">
              <a:spcBef>
                <a:spcPts val="0"/>
              </a:spcBef>
              <a:buNone/>
            </a:pPr>
            <a:r>
              <a:rPr lang="en">
                <a:latin typeface="Consolas"/>
                <a:ea typeface="Consolas"/>
                <a:cs typeface="Consolas"/>
                <a:sym typeface="Consolas"/>
              </a:rPr>
              <a:t>Service outages</a:t>
            </a:r>
          </a:p>
          <a:p>
            <a:pPr lvl="0" rtl="0">
              <a:spcBef>
                <a:spcPts val="0"/>
              </a:spcBef>
              <a:buNone/>
            </a:pPr>
            <a:r>
              <a:rPr lang="en">
                <a:latin typeface="Consolas"/>
                <a:ea typeface="Consolas"/>
                <a:cs typeface="Consolas"/>
                <a:sym typeface="Consolas"/>
              </a:rPr>
              <a:t>Denial of Service attacks</a:t>
            </a:r>
          </a:p>
          <a:p>
            <a:pPr lvl="0" rtl="0">
              <a:spcBef>
                <a:spcPts val="0"/>
              </a:spcBef>
              <a:buNone/>
            </a:pPr>
            <a:r>
              <a:rPr lang="en">
                <a:latin typeface="Consolas"/>
                <a:ea typeface="Consolas"/>
                <a:cs typeface="Consolas"/>
                <a:sym typeface="Consolas"/>
              </a:rPr>
              <a:t>IO locks</a:t>
            </a:r>
          </a:p>
          <a:p>
            <a:pPr lvl="0" rtl="0">
              <a:spcBef>
                <a:spcPts val="0"/>
              </a:spcBef>
              <a:buNone/>
            </a:pPr>
            <a:r>
              <a:rPr lang="en">
                <a:latin typeface="Consolas"/>
                <a:ea typeface="Consolas"/>
                <a:cs typeface="Consolas"/>
                <a:sym typeface="Consolas"/>
              </a:rPr>
              <a:t>Connected device failures</a:t>
            </a:r>
          </a:p>
          <a:p>
            <a:pPr lvl="0">
              <a:spcBef>
                <a:spcPts val="0"/>
              </a:spcBef>
              <a:buNone/>
            </a:pPr>
            <a:endParaRPr>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algn="ctr"/>
            <a:r>
              <a:rPr lang="en-US" sz="4000" dirty="0">
                <a:solidFill>
                  <a:srgbClr val="FFF2CC"/>
                </a:solidFill>
                <a:latin typeface="Permanent Marker"/>
                <a:ea typeface="Permanent Marker"/>
                <a:cs typeface="Permanent Marker"/>
                <a:sym typeface="Permanent Marker"/>
              </a:rPr>
              <a:t>What happens when you flood a struggling service with requests?</a:t>
            </a:r>
            <a:endParaRPr lang="en-US" sz="4000" dirty="0"/>
          </a:p>
        </p:txBody>
      </p:sp>
    </p:spTree>
    <p:extLst>
      <p:ext uri="{BB962C8B-B14F-4D97-AF65-F5344CB8AC3E}">
        <p14:creationId xmlns:p14="http://schemas.microsoft.com/office/powerpoint/2010/main" val="162560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 love Lucy - Chocolate Factor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87462" y="173831"/>
            <a:ext cx="6413500" cy="4810125"/>
          </a:xfrm>
          <a:prstGeom prst="rect">
            <a:avLst/>
          </a:prstGeom>
        </p:spPr>
      </p:pic>
    </p:spTree>
    <p:extLst>
      <p:ext uri="{BB962C8B-B14F-4D97-AF65-F5344CB8AC3E}">
        <p14:creationId xmlns:p14="http://schemas.microsoft.com/office/powerpoint/2010/main" val="35453706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to the rescue!</a:t>
            </a:r>
          </a:p>
        </p:txBody>
      </p:sp>
      <p:sp>
        <p:nvSpPr>
          <p:cNvPr id="77" name="Shape 77"/>
          <p:cNvSpPr txBox="1">
            <a:spLocks noGrp="1"/>
          </p:cNvSpPr>
          <p:nvPr>
            <p:ph type="body" idx="1"/>
          </p:nvPr>
        </p:nvSpPr>
        <p:spPr>
          <a:xfrm>
            <a:off x="808500" y="1152475"/>
            <a:ext cx="8023800" cy="3416400"/>
          </a:xfrm>
          <a:prstGeom prst="rect">
            <a:avLst/>
          </a:prstGeom>
        </p:spPr>
        <p:txBody>
          <a:bodyPr lIns="91425" tIns="91425" rIns="91425" bIns="91425" anchor="t" anchorCtr="0">
            <a:noAutofit/>
          </a:bodyPr>
          <a:lstStyle/>
          <a:p>
            <a:pPr lvl="0">
              <a:spcBef>
                <a:spcPts val="0"/>
              </a:spcBef>
              <a:buNone/>
            </a:pPr>
            <a:r>
              <a:rPr lang="en">
                <a:latin typeface="Consolas"/>
                <a:ea typeface="Consolas"/>
                <a:cs typeface="Consolas"/>
                <a:sym typeface="Consolas"/>
              </a:rPr>
              <a:t>.NET 4.0 / 4.5+ / PCL / .NET Standard / .NET Core</a:t>
            </a:r>
          </a:p>
          <a:p>
            <a:pPr lvl="0">
              <a:spcBef>
                <a:spcPts val="0"/>
              </a:spcBef>
              <a:buNone/>
            </a:pPr>
            <a:r>
              <a:rPr lang="en">
                <a:latin typeface="Consolas"/>
                <a:ea typeface="Consolas"/>
                <a:cs typeface="Consolas"/>
                <a:sym typeface="Consolas"/>
              </a:rPr>
              <a:t>Fluently express transient exception handling policies:</a:t>
            </a:r>
          </a:p>
          <a:p>
            <a:pPr lvl="0" indent="457200" rtl="0">
              <a:spcBef>
                <a:spcPts val="0"/>
              </a:spcBef>
              <a:buNone/>
            </a:pPr>
            <a:r>
              <a:rPr lang="en">
                <a:latin typeface="Consolas"/>
                <a:ea typeface="Consolas"/>
                <a:cs typeface="Consolas"/>
                <a:sym typeface="Consolas"/>
              </a:rPr>
              <a:t>Retry, Circuit Breaker, Timeout, </a:t>
            </a:r>
          </a:p>
          <a:p>
            <a:pPr lvl="0" indent="457200" rtl="0">
              <a:spcBef>
                <a:spcPts val="0"/>
              </a:spcBef>
              <a:buNone/>
            </a:pPr>
            <a:r>
              <a:rPr lang="en">
                <a:latin typeface="Consolas"/>
                <a:ea typeface="Consolas"/>
                <a:cs typeface="Consolas"/>
                <a:sym typeface="Consolas"/>
              </a:rPr>
              <a:t>Bulkhead Isolation, Fallback</a:t>
            </a:r>
          </a:p>
          <a:p>
            <a:pPr lvl="0" indent="0" rtl="0">
              <a:spcBef>
                <a:spcPts val="0"/>
              </a:spcBef>
              <a:buNone/>
            </a:pPr>
            <a:br>
              <a:rPr lang="en">
                <a:latin typeface="Consolas"/>
                <a:ea typeface="Consolas"/>
                <a:cs typeface="Consolas"/>
                <a:sym typeface="Consolas"/>
              </a:rPr>
            </a:br>
            <a:r>
              <a:rPr lang="en" u="sng">
                <a:solidFill>
                  <a:schemeClr val="hlink"/>
                </a:solidFill>
                <a:latin typeface="Consolas"/>
                <a:ea typeface="Consolas"/>
                <a:cs typeface="Consolas"/>
                <a:sym typeface="Consolas"/>
                <a:hlinkClick r:id="rId3"/>
              </a:rPr>
              <a:t>https://github.com/App-vNext/</a:t>
            </a:r>
            <a:r>
              <a:rPr lang="en" u="sng">
                <a:solidFill>
                  <a:schemeClr val="accent5"/>
                </a:solidFill>
                <a:latin typeface="Consolas"/>
                <a:ea typeface="Consolas"/>
                <a:cs typeface="Consolas"/>
                <a:sym typeface="Consolas"/>
                <a:hlinkClick r:id="rId3"/>
              </a:rPr>
              <a:t>Polly</a:t>
            </a:r>
          </a:p>
          <a:p>
            <a:pPr lvl="0">
              <a:spcBef>
                <a:spcPts val="0"/>
              </a:spcBef>
              <a:buNone/>
            </a:pPr>
            <a:r>
              <a:rPr lang="en">
                <a:latin typeface="Consolas"/>
                <a:ea typeface="Consolas"/>
                <a:cs typeface="Consolas"/>
                <a:sym typeface="Consolas"/>
              </a:rPr>
              <a:t>Nuget: </a:t>
            </a:r>
            <a:r>
              <a:rPr lang="en">
                <a:solidFill>
                  <a:srgbClr val="FFFFFF"/>
                </a:solidFill>
                <a:latin typeface="Consolas"/>
                <a:ea typeface="Consolas"/>
                <a:cs typeface="Consolas"/>
                <a:sym typeface="Consolas"/>
              </a:rPr>
              <a:t>Install-Package Polly</a:t>
            </a:r>
          </a:p>
          <a:p>
            <a:pPr lvl="0" rtl="0">
              <a:spcBef>
                <a:spcPts val="0"/>
              </a:spcBef>
              <a:buNone/>
            </a:pPr>
            <a:endParaRPr>
              <a:solidFill>
                <a:srgbClr val="FFFFFF"/>
              </a:solidFill>
              <a:latin typeface="Consolas"/>
              <a:ea typeface="Consolas"/>
              <a:cs typeface="Consolas"/>
              <a:sym typeface="Consolas"/>
            </a:endParaRPr>
          </a:p>
          <a:p>
            <a:pPr lvl="0" rtl="0">
              <a:spcBef>
                <a:spcPts val="0"/>
              </a:spcBef>
              <a:buNone/>
            </a:pPr>
            <a:endParaRPr/>
          </a:p>
        </p:txBody>
      </p:sp>
      <p:pic>
        <p:nvPicPr>
          <p:cNvPr id="78" name="Shape 78"/>
          <p:cNvPicPr preferRelativeResize="0"/>
          <p:nvPr/>
        </p:nvPicPr>
        <p:blipFill>
          <a:blip r:embed="rId4">
            <a:alphaModFix/>
          </a:blip>
          <a:stretch>
            <a:fillRect/>
          </a:stretch>
        </p:blipFill>
        <p:spPr>
          <a:xfrm>
            <a:off x="7299550" y="3349675"/>
            <a:ext cx="1219200" cy="121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offers multiple resilience strategies ...</a:t>
            </a:r>
          </a:p>
        </p:txBody>
      </p:sp>
      <p:sp>
        <p:nvSpPr>
          <p:cNvPr id="84" name="Shape 84"/>
          <p:cNvSpPr txBox="1">
            <a:spLocks noGrp="1"/>
          </p:cNvSpPr>
          <p:nvPr>
            <p:ph type="body" idx="1"/>
          </p:nvPr>
        </p:nvSpPr>
        <p:spPr>
          <a:xfrm>
            <a:off x="821625" y="1152475"/>
            <a:ext cx="80106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Retry</a:t>
            </a:r>
            <a:r>
              <a:rPr lang="en">
                <a:latin typeface="Consolas"/>
                <a:ea typeface="Consolas"/>
                <a:cs typeface="Consolas"/>
                <a:sym typeface="Consolas"/>
              </a:rPr>
              <a:t> …  ‘Maybe it’s just a blip’</a:t>
            </a:r>
          </a:p>
          <a:p>
            <a:pPr lvl="0">
              <a:spcBef>
                <a:spcPts val="0"/>
              </a:spcBef>
              <a:buNone/>
            </a:pPr>
            <a:r>
              <a:rPr lang="en">
                <a:solidFill>
                  <a:schemeClr val="dk1"/>
                </a:solidFill>
                <a:latin typeface="Consolas"/>
                <a:ea typeface="Consolas"/>
                <a:cs typeface="Consolas"/>
                <a:sym typeface="Consolas"/>
              </a:rPr>
              <a:t>Circuit Breaker</a:t>
            </a:r>
            <a:r>
              <a:rPr lang="en">
                <a:latin typeface="Consolas"/>
                <a:ea typeface="Consolas"/>
                <a:cs typeface="Consolas"/>
                <a:sym typeface="Consolas"/>
              </a:rPr>
              <a:t> … ‘That system is down / struggling’</a:t>
            </a:r>
          </a:p>
          <a:p>
            <a:pPr lvl="0">
              <a:spcBef>
                <a:spcPts val="0"/>
              </a:spcBef>
              <a:buNone/>
            </a:pPr>
            <a:r>
              <a:rPr lang="en">
                <a:solidFill>
                  <a:schemeClr val="dk1"/>
                </a:solidFill>
                <a:latin typeface="Consolas"/>
                <a:ea typeface="Consolas"/>
                <a:cs typeface="Consolas"/>
                <a:sym typeface="Consolas"/>
              </a:rPr>
              <a:t>Timeout</a:t>
            </a:r>
            <a:r>
              <a:rPr lang="en">
                <a:latin typeface="Consolas"/>
                <a:ea typeface="Consolas"/>
                <a:cs typeface="Consolas"/>
                <a:sym typeface="Consolas"/>
              </a:rPr>
              <a:t> … ‘Don’t wait forever!’</a:t>
            </a:r>
          </a:p>
          <a:p>
            <a:pPr lvl="0">
              <a:spcBef>
                <a:spcPts val="0"/>
              </a:spcBef>
              <a:buNone/>
            </a:pPr>
            <a:r>
              <a:rPr lang="en">
                <a:solidFill>
                  <a:schemeClr val="dk1"/>
                </a:solidFill>
                <a:latin typeface="Consolas"/>
                <a:ea typeface="Consolas"/>
                <a:cs typeface="Consolas"/>
                <a:sym typeface="Consolas"/>
              </a:rPr>
              <a:t>Bulkhead isolation</a:t>
            </a:r>
            <a:r>
              <a:rPr lang="en">
                <a:latin typeface="Consolas"/>
                <a:ea typeface="Consolas"/>
                <a:cs typeface="Consolas"/>
                <a:sym typeface="Consolas"/>
              </a:rPr>
              <a:t> … ‘One fault shouldn’t sink the whole ship’</a:t>
            </a:r>
          </a:p>
          <a:p>
            <a:pPr lvl="0">
              <a:spcBef>
                <a:spcPts val="0"/>
              </a:spcBef>
              <a:buNone/>
            </a:pPr>
            <a:r>
              <a:rPr lang="en">
                <a:solidFill>
                  <a:schemeClr val="dk1"/>
                </a:solidFill>
                <a:latin typeface="Consolas"/>
                <a:ea typeface="Consolas"/>
                <a:cs typeface="Consolas"/>
                <a:sym typeface="Consolas"/>
              </a:rPr>
              <a:t>Cache</a:t>
            </a:r>
            <a:r>
              <a:rPr lang="en">
                <a:latin typeface="Consolas"/>
                <a:ea typeface="Consolas"/>
                <a:cs typeface="Consolas"/>
                <a:sym typeface="Consolas"/>
              </a:rPr>
              <a:t> … ‘You’ve asked that one before!’</a:t>
            </a:r>
          </a:p>
          <a:p>
            <a:pPr lvl="0">
              <a:spcBef>
                <a:spcPts val="0"/>
              </a:spcBef>
              <a:buNone/>
            </a:pPr>
            <a:r>
              <a:rPr lang="en">
                <a:solidFill>
                  <a:schemeClr val="dk1"/>
                </a:solidFill>
                <a:latin typeface="Consolas"/>
                <a:ea typeface="Consolas"/>
                <a:cs typeface="Consolas"/>
                <a:sym typeface="Consolas"/>
              </a:rPr>
              <a:t>Fallback</a:t>
            </a:r>
            <a:r>
              <a:rPr lang="en">
                <a:latin typeface="Consolas"/>
                <a:ea typeface="Consolas"/>
                <a:cs typeface="Consolas"/>
                <a:sym typeface="Consolas"/>
              </a:rPr>
              <a:t> … ‘If all else fails … degrade gracefully’</a:t>
            </a:r>
          </a:p>
          <a:p>
            <a:pPr lvl="0">
              <a:spcBef>
                <a:spcPts val="0"/>
              </a:spcBef>
              <a:buNone/>
            </a:pPr>
            <a:r>
              <a:rPr lang="en">
                <a:latin typeface="Consolas"/>
                <a:ea typeface="Consolas"/>
                <a:cs typeface="Consolas"/>
                <a:sym typeface="Consolas"/>
              </a:rPr>
              <a:t>All policies can be combined, for multiple protection!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History of Polly</a:t>
            </a:r>
          </a:p>
        </p:txBody>
      </p:sp>
      <p:sp>
        <p:nvSpPr>
          <p:cNvPr id="90" name="Shape 90"/>
          <p:cNvSpPr txBox="1">
            <a:spLocks noGrp="1"/>
          </p:cNvSpPr>
          <p:nvPr>
            <p:ph type="body" idx="1"/>
          </p:nvPr>
        </p:nvSpPr>
        <p:spPr>
          <a:xfrm>
            <a:off x="854400" y="1152475"/>
            <a:ext cx="79779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2013 </a:t>
            </a:r>
            <a:r>
              <a:rPr lang="en" dirty="0">
                <a:latin typeface="Consolas"/>
                <a:ea typeface="Consolas"/>
                <a:cs typeface="Consolas"/>
                <a:sym typeface="Consolas"/>
              </a:rPr>
              <a:t>Michael Wolfenden invents Polly.</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2014 </a:t>
            </a:r>
            <a:r>
              <a:rPr lang="en" dirty="0">
                <a:latin typeface="Consolas"/>
                <a:ea typeface="Consolas"/>
                <a:cs typeface="Consolas"/>
                <a:sym typeface="Consolas"/>
              </a:rPr>
              <a:t>Targets multi .NET versions including PCL.</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2015 </a:t>
            </a:r>
            <a:r>
              <a:rPr lang="en" dirty="0">
                <a:latin typeface="Consolas"/>
                <a:ea typeface="Consolas"/>
                <a:cs typeface="Consolas"/>
                <a:sym typeface="Consolas"/>
              </a:rPr>
              <a:t>Scott Hanselman (Microsoft) recommends Polly!  Thoughtworks (Martin Fowler et al) recommend Polly!</a:t>
            </a:r>
          </a:p>
          <a:p>
            <a:pPr lvl="0"/>
            <a:r>
              <a:rPr lang="en" dirty="0">
                <a:solidFill>
                  <a:schemeClr val="dk1"/>
                </a:solidFill>
                <a:latin typeface="Consolas"/>
                <a:ea typeface="Consolas"/>
                <a:cs typeface="Consolas"/>
                <a:sym typeface="Consolas"/>
              </a:rPr>
              <a:t>Nov 2015</a:t>
            </a:r>
            <a:r>
              <a:rPr lang="en" dirty="0">
                <a:latin typeface="Consolas"/>
                <a:ea typeface="Consolas"/>
                <a:cs typeface="Consolas"/>
                <a:sym typeface="Consolas"/>
              </a:rPr>
              <a:t> App-vNext take stewardship</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Dec 2015</a:t>
            </a:r>
            <a:r>
              <a:rPr lang="en" dirty="0">
                <a:latin typeface="Consolas"/>
                <a:ea typeface="Consolas"/>
                <a:cs typeface="Consolas"/>
                <a:sym typeface="Consolas"/>
              </a:rPr>
              <a:t> Full async support</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April 2016</a:t>
            </a:r>
            <a:r>
              <a:rPr lang="en" dirty="0">
                <a:latin typeface="Consolas"/>
                <a:ea typeface="Consolas"/>
                <a:cs typeface="Consolas"/>
                <a:sym typeface="Consolas"/>
              </a:rPr>
              <a:t> Advanced circuit breaker. Circuit health reporting.</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June 2016</a:t>
            </a:r>
            <a:r>
              <a:rPr lang="en" dirty="0">
                <a:latin typeface="Consolas"/>
                <a:ea typeface="Consolas"/>
                <a:cs typeface="Consolas"/>
                <a:sym typeface="Consolas"/>
              </a:rPr>
              <a:t> Handle return values as faults.</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July 2016</a:t>
            </a:r>
            <a:r>
              <a:rPr lang="en" dirty="0">
                <a:latin typeface="Consolas"/>
                <a:ea typeface="Consolas"/>
                <a:cs typeface="Consolas"/>
                <a:sym typeface="Consolas"/>
              </a:rPr>
              <a:t> .NET Core / .NET Standard support.</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October 2016</a:t>
            </a:r>
            <a:r>
              <a:rPr lang="en" dirty="0">
                <a:latin typeface="Consolas"/>
                <a:ea typeface="Consolas"/>
                <a:cs typeface="Consolas"/>
                <a:sym typeface="Consolas"/>
              </a:rPr>
              <a:t> Timeout, Bulkhead Isolation, Fallback, PolicyWrap</a:t>
            </a:r>
            <a:br>
              <a:rPr lang="en" dirty="0">
                <a:latin typeface="Consolas"/>
                <a:ea typeface="Consolas"/>
                <a:cs typeface="Consolas"/>
                <a:sym typeface="Consolas"/>
              </a:rPr>
            </a:br>
            <a:r>
              <a:rPr lang="en-US" dirty="0">
                <a:solidFill>
                  <a:schemeClr val="dk1"/>
                </a:solidFill>
                <a:latin typeface="Consolas"/>
                <a:ea typeface="Consolas"/>
                <a:cs typeface="Consolas"/>
                <a:sym typeface="Consolas"/>
              </a:rPr>
              <a:t>May</a:t>
            </a:r>
            <a:r>
              <a:rPr lang="en" dirty="0">
                <a:solidFill>
                  <a:schemeClr val="dk1"/>
                </a:solidFill>
                <a:latin typeface="Consolas"/>
                <a:ea typeface="Consolas"/>
                <a:cs typeface="Consolas"/>
                <a:sym typeface="Consolas"/>
              </a:rPr>
              <a:t> 2017</a:t>
            </a:r>
            <a:r>
              <a:rPr lang="en" dirty="0">
                <a:latin typeface="Consolas"/>
                <a:ea typeface="Consolas"/>
                <a:cs typeface="Consolas"/>
                <a:sym typeface="Consolas"/>
              </a:rPr>
              <a:t> </a:t>
            </a:r>
            <a:r>
              <a:rPr lang="en-US" dirty="0">
                <a:latin typeface="Consolas"/>
                <a:ea typeface="Consolas"/>
                <a:cs typeface="Consolas"/>
                <a:sym typeface="Consolas"/>
              </a:rPr>
              <a:t>Mutable context with each execution through a policy</a:t>
            </a:r>
            <a:endParaRPr lang="en" dirty="0">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1720</TotalTime>
  <Words>1413</Words>
  <Application>Microsoft Office PowerPoint</Application>
  <PresentationFormat>On-screen Show (16:9)</PresentationFormat>
  <Paragraphs>148</Paragraphs>
  <Slides>30</Slides>
  <Notes>28</Notes>
  <HiddenSlides>1</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Consolas</vt:lpstr>
      <vt:lpstr>Permanent Marker</vt:lpstr>
      <vt:lpstr>simple-dark-2</vt:lpstr>
      <vt:lpstr>Bulletproof Transient Error Handling with Polly</vt:lpstr>
      <vt:lpstr>PowerPoint Presentation</vt:lpstr>
      <vt:lpstr>PowerPoint Presentation</vt:lpstr>
      <vt:lpstr>Transient Errors </vt:lpstr>
      <vt:lpstr>PowerPoint Presentation</vt:lpstr>
      <vt:lpstr>PowerPoint Presentation</vt:lpstr>
      <vt:lpstr>Polly to the rescue!</vt:lpstr>
      <vt:lpstr>Polly offers multiple resilience strategies ...</vt:lpstr>
      <vt:lpstr>History of Polly</vt:lpstr>
      <vt:lpstr>Polly is picking up steam</vt:lpstr>
      <vt:lpstr>Step 1: Define Policy</vt:lpstr>
      <vt:lpstr>Step 2: Execute with Policy</vt:lpstr>
      <vt:lpstr>Retry Patterns</vt:lpstr>
      <vt:lpstr>Circuit Breaker</vt:lpstr>
      <vt:lpstr>Timeout</vt:lpstr>
      <vt:lpstr>Bulkhead Isolation</vt:lpstr>
      <vt:lpstr>Read-through Cache (forthcoming)</vt:lpstr>
      <vt:lpstr>Fallback</vt:lpstr>
      <vt:lpstr>Policy Wrap</vt:lpstr>
      <vt:lpstr>Policy Basics </vt:lpstr>
      <vt:lpstr>Demos</vt:lpstr>
      <vt:lpstr>PowerPoint Presentation</vt:lpstr>
      <vt:lpstr>Further features</vt:lpstr>
      <vt:lpstr>Further features</vt:lpstr>
      <vt:lpstr>Further features</vt:lpstr>
      <vt:lpstr>Future roadmap?</vt:lpstr>
      <vt:lpstr>App vNext Polly team</vt:lpstr>
      <vt:lpstr>Polly Wiki</vt:lpstr>
      <vt:lpstr>Polly Slack channel and Blog</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Bulletproof Transient Error Handling with Polly</dc:title>
  <dc:creator>Joel Hulen</dc:creator>
  <cp:lastModifiedBy>Joel Hulen</cp:lastModifiedBy>
  <cp:revision>11</cp:revision>
  <dcterms:modified xsi:type="dcterms:W3CDTF">2017-05-09T17:02:53Z</dcterms:modified>
</cp:coreProperties>
</file>